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9" r:id="rId1"/>
  </p:sldMasterIdLst>
  <p:notesMasterIdLst>
    <p:notesMasterId r:id="rId3"/>
  </p:notesMasterIdLst>
  <p:sldIdLst>
    <p:sldId id="3984" r:id="rId2"/>
  </p:sldIdLst>
  <p:sldSz cx="9144000" cy="5143500" type="screen16x9"/>
  <p:notesSz cx="6797675" cy="9926638"/>
  <p:defaultTextStyle>
    <a:defPPr>
      <a:defRPr lang="en-US"/>
    </a:defPPr>
    <a:lvl1pPr marL="0" algn="l" defTabSz="68566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31" algn="l" defTabSz="68566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663" algn="l" defTabSz="68566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494" algn="l" defTabSz="68566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326" algn="l" defTabSz="68566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157" algn="l" defTabSz="68566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6989" algn="l" defTabSz="68566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399820" algn="l" defTabSz="68566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2651" algn="l" defTabSz="68566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35" pos="5428" userDrawn="1">
          <p15:clr>
            <a:srgbClr val="A4A3A4"/>
          </p15:clr>
        </p15:guide>
        <p15:guide id="52" pos="2880" userDrawn="1">
          <p15:clr>
            <a:srgbClr val="A4A3A4"/>
          </p15:clr>
        </p15:guide>
        <p15:guide id="53" orient="horz" pos="305" userDrawn="1">
          <p15:clr>
            <a:srgbClr val="A4A3A4"/>
          </p15:clr>
        </p15:guide>
        <p15:guide id="55" pos="385" userDrawn="1">
          <p15:clr>
            <a:srgbClr val="A4A3A4"/>
          </p15:clr>
        </p15:guide>
        <p15:guide id="56" orient="horz" pos="261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7B92"/>
    <a:srgbClr val="438DA7"/>
    <a:srgbClr val="AFA571"/>
    <a:srgbClr val="00549F"/>
    <a:srgbClr val="BBB287"/>
    <a:srgbClr val="005176"/>
    <a:srgbClr val="005696"/>
    <a:srgbClr val="C39F1B"/>
    <a:srgbClr val="21BAFF"/>
    <a:srgbClr val="3F9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76" autoAdjust="0"/>
    <p:restoredTop sz="98046" autoAdjust="0"/>
  </p:normalViewPr>
  <p:slideViewPr>
    <p:cSldViewPr snapToGrid="0" snapToObjects="1">
      <p:cViewPr>
        <p:scale>
          <a:sx n="106" d="100"/>
          <a:sy n="106" d="100"/>
        </p:scale>
        <p:origin x="-720" y="-36"/>
      </p:cViewPr>
      <p:guideLst>
        <p:guide orient="horz" pos="305"/>
        <p:guide orient="horz" pos="2618"/>
        <p:guide pos="5428"/>
        <p:guide pos="2880"/>
        <p:guide pos="385"/>
      </p:guideLst>
    </p:cSldViewPr>
  </p:slideViewPr>
  <p:outlineViewPr>
    <p:cViewPr>
      <p:scale>
        <a:sx n="33" d="100"/>
        <a:sy n="33" d="100"/>
      </p:scale>
      <p:origin x="0" y="-1008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9564"/>
    </p:cViewPr>
  </p:sorterViewPr>
  <p:notesViewPr>
    <p:cSldViewPr snapToGrid="0" snapToObjects="1" showGuides="1">
      <p:cViewPr varScale="1">
        <p:scale>
          <a:sx n="49" d="100"/>
          <a:sy n="49" d="100"/>
        </p:scale>
        <p:origin x="-2922" y="-90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ontserrat Light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ontserrat Light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4/15/2021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ontserrat Light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ontserrat Light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42831" rtl="0" eaLnBrk="1" latinLnBrk="0" hangingPunct="1">
      <a:defRPr sz="900" b="0" i="0" kern="1200">
        <a:solidFill>
          <a:schemeClr val="tx1"/>
        </a:solidFill>
        <a:latin typeface="Montserrat Light" charset="0"/>
        <a:ea typeface="+mn-ea"/>
        <a:cs typeface="+mn-cs"/>
      </a:defRPr>
    </a:lvl1pPr>
    <a:lvl2pPr marL="342831" algn="l" defTabSz="342831" rtl="0" eaLnBrk="1" latinLnBrk="0" hangingPunct="1">
      <a:defRPr sz="900" b="0" i="0" kern="1200">
        <a:solidFill>
          <a:schemeClr val="tx1"/>
        </a:solidFill>
        <a:latin typeface="Montserrat Light" charset="0"/>
        <a:ea typeface="+mn-ea"/>
        <a:cs typeface="+mn-cs"/>
      </a:defRPr>
    </a:lvl2pPr>
    <a:lvl3pPr marL="685663" algn="l" defTabSz="342831" rtl="0" eaLnBrk="1" latinLnBrk="0" hangingPunct="1">
      <a:defRPr sz="900" b="0" i="0" kern="1200">
        <a:solidFill>
          <a:schemeClr val="tx1"/>
        </a:solidFill>
        <a:latin typeface="Montserrat Light" charset="0"/>
        <a:ea typeface="+mn-ea"/>
        <a:cs typeface="+mn-cs"/>
      </a:defRPr>
    </a:lvl3pPr>
    <a:lvl4pPr marL="1028494" algn="l" defTabSz="342831" rtl="0" eaLnBrk="1" latinLnBrk="0" hangingPunct="1">
      <a:defRPr sz="900" b="0" i="0" kern="1200">
        <a:solidFill>
          <a:schemeClr val="tx1"/>
        </a:solidFill>
        <a:latin typeface="Montserrat Light" charset="0"/>
        <a:ea typeface="+mn-ea"/>
        <a:cs typeface="+mn-cs"/>
      </a:defRPr>
    </a:lvl4pPr>
    <a:lvl5pPr marL="1371326" algn="l" defTabSz="342831" rtl="0" eaLnBrk="1" latinLnBrk="0" hangingPunct="1">
      <a:defRPr sz="900" b="0" i="0" kern="1200">
        <a:solidFill>
          <a:schemeClr val="tx1"/>
        </a:solidFill>
        <a:latin typeface="Montserrat Light" charset="0"/>
        <a:ea typeface="+mn-ea"/>
        <a:cs typeface="+mn-cs"/>
      </a:defRPr>
    </a:lvl5pPr>
    <a:lvl6pPr marL="1714157" algn="l" defTabSz="34283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6989" algn="l" defTabSz="34283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9820" algn="l" defTabSz="34283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2651" algn="l" defTabSz="34283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9" descr="I:\Grafica\identity\Brand_Identity\loghi\fineco\digital\FINECO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5581" y="4698670"/>
            <a:ext cx="850299" cy="35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339873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9" descr="I:\Grafica\identity\Brand_Identity\loghi\fineco\digital\FINECO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5581" y="4698670"/>
            <a:ext cx="850299" cy="35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3044099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9" descr="I:\Grafica\identity\Brand_Identity\loghi\fineco\digital\FINECO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5581" y="4698670"/>
            <a:ext cx="850299" cy="35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511369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6415" y="4630341"/>
            <a:ext cx="2057400" cy="273844"/>
          </a:xfrm>
        </p:spPr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9" descr="I:\Grafica\identity\Brand_Identity\loghi\fineco\digital\FINECO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5581" y="4698670"/>
            <a:ext cx="850299" cy="35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9070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6227" y="4657879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SIPCMContentMarking" descr="{&quot;HashCode&quot;:-2104054175,&quot;Placement&quot;:&quot;Footer&quot;}"/>
          <p:cNvSpPr txBox="1"/>
          <p:nvPr/>
        </p:nvSpPr>
        <p:spPr>
          <a:xfrm>
            <a:off x="6705855" y="4864065"/>
            <a:ext cx="2438145" cy="2794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/>
            <a:r>
              <a:rPr lang="en-US" sz="1100" dirty="0">
                <a:solidFill>
                  <a:srgbClr val="000000"/>
                </a:solidFill>
                <a:latin typeface="Calibri" panose="020F0502020204030204" pitchFamily="34" charset="0"/>
              </a:rPr>
              <a:t>FinecoBank S.p.A. - Internal Use Only</a:t>
            </a:r>
            <a:endParaRPr lang="it-IT" sz="11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83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92" r:id="rId3"/>
    <p:sldLayoutId id="2147484096" r:id="rId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ato.batelli@pfafineco.it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 descr="C:\Users\angelitabrambilla\AppData\Local\Microsoft\Windows\Temporary Internet Files\Content.Outlook\4O5Z8LXB\recruiting_amade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" y="-11125"/>
            <a:ext cx="9065617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/>
          <p:cNvSpPr/>
          <p:nvPr/>
        </p:nvSpPr>
        <p:spPr>
          <a:xfrm>
            <a:off x="4551061" y="1898601"/>
            <a:ext cx="4592940" cy="26622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551061" y="2229156"/>
            <a:ext cx="45929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Cerchiamo neolaureati in </a:t>
            </a:r>
            <a:r>
              <a:rPr lang="it-IT" dirty="0">
                <a:solidFill>
                  <a:schemeClr val="bg1"/>
                </a:solidFill>
              </a:rPr>
              <a:t>discipline </a:t>
            </a:r>
            <a:r>
              <a:rPr lang="it-IT" dirty="0" smtClean="0">
                <a:solidFill>
                  <a:schemeClr val="bg1"/>
                </a:solidFill>
              </a:rPr>
              <a:t>economico-giuridiche </a:t>
            </a:r>
            <a:r>
              <a:rPr lang="it-IT" dirty="0">
                <a:solidFill>
                  <a:schemeClr val="bg1"/>
                </a:solidFill>
              </a:rPr>
              <a:t>e/o che hanno svolto attività in ambito assicurativo/finanziario, </a:t>
            </a:r>
            <a:r>
              <a:rPr lang="it-IT" dirty="0" smtClean="0">
                <a:solidFill>
                  <a:schemeClr val="bg1"/>
                </a:solidFill>
              </a:rPr>
              <a:t>per formarli ed avviarli alla professione di Consulente Finanziario </a:t>
            </a:r>
            <a:r>
              <a:rPr lang="it-IT" dirty="0" err="1" smtClean="0">
                <a:solidFill>
                  <a:schemeClr val="bg1"/>
                </a:solidFill>
              </a:rPr>
              <a:t>FinecoBank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S.p.A</a:t>
            </a:r>
            <a:endParaRPr lang="it-IT" dirty="0">
              <a:solidFill>
                <a:schemeClr val="bg1"/>
              </a:solidFill>
            </a:endParaRPr>
          </a:p>
          <a:p>
            <a:endParaRPr lang="it-IT" dirty="0" smtClean="0">
              <a:solidFill>
                <a:schemeClr val="bg1"/>
              </a:solidFill>
            </a:endParaRPr>
          </a:p>
          <a:p>
            <a:r>
              <a:rPr lang="it-IT" dirty="0" smtClean="0">
                <a:solidFill>
                  <a:schemeClr val="bg1"/>
                </a:solidFill>
              </a:rPr>
              <a:t>Per candidarsi: </a:t>
            </a:r>
            <a:r>
              <a:rPr lang="it-IT" dirty="0" smtClean="0">
                <a:solidFill>
                  <a:schemeClr val="bg1"/>
                </a:solidFill>
                <a:hlinkClick r:id="rId3"/>
              </a:rPr>
              <a:t>donato.batelli@pfafineco.it</a:t>
            </a:r>
            <a:endParaRPr lang="it-IT" dirty="0" smtClean="0">
              <a:solidFill>
                <a:schemeClr val="bg1"/>
              </a:solidFill>
            </a:endParaRPr>
          </a:p>
          <a:p>
            <a:r>
              <a:rPr lang="it-IT" dirty="0" smtClean="0">
                <a:solidFill>
                  <a:schemeClr val="bg1"/>
                </a:solidFill>
              </a:rPr>
              <a:t>Tel. 339.4110084</a:t>
            </a:r>
          </a:p>
          <a:p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20116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3">
      <a:dk1>
        <a:sysClr val="windowText" lastClr="000000"/>
      </a:dk1>
      <a:lt1>
        <a:sysClr val="window" lastClr="FFFFFF"/>
      </a:lt1>
      <a:dk2>
        <a:srgbClr val="A5A5A5"/>
      </a:dk2>
      <a:lt2>
        <a:srgbClr val="F2F2F2"/>
      </a:lt2>
      <a:accent1>
        <a:srgbClr val="00549F"/>
      </a:accent1>
      <a:accent2>
        <a:srgbClr val="FDC82F"/>
      </a:accent2>
      <a:accent3>
        <a:srgbClr val="6C6F70"/>
      </a:accent3>
      <a:accent4>
        <a:srgbClr val="0087C1"/>
      </a:accent4>
      <a:accent5>
        <a:srgbClr val="00A0E6"/>
      </a:accent5>
      <a:accent6>
        <a:srgbClr val="13AFBE"/>
      </a:accent6>
      <a:hlink>
        <a:srgbClr val="78DED6"/>
      </a:hlink>
      <a:folHlink>
        <a:srgbClr val="3DB7E4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104313</TotalTime>
  <Words>33</Words>
  <Application>Microsoft Office PowerPoint</Application>
  <PresentationFormat>Presentazione su schermo (16:9)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1_Office Theme</vt:lpstr>
      <vt:lpstr>Presentazione standard di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Carmignani Laura</dc:creator>
  <cp:lastModifiedBy>RW052759</cp:lastModifiedBy>
  <cp:revision>16544</cp:revision>
  <cp:lastPrinted>2020-01-29T07:35:07Z</cp:lastPrinted>
  <dcterms:created xsi:type="dcterms:W3CDTF">2014-11-12T21:47:38Z</dcterms:created>
  <dcterms:modified xsi:type="dcterms:W3CDTF">2021-04-15T10:41:29Z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1f01cad-5ed6-466c-bc23-bd7964de62bb_Enabled">
    <vt:lpwstr>True</vt:lpwstr>
  </property>
  <property fmtid="{D5CDD505-2E9C-101B-9397-08002B2CF9AE}" pid="3" name="MSIP_Label_61f01cad-5ed6-466c-bc23-bd7964de62bb_SiteId">
    <vt:lpwstr>52a1ef5c-d7da-4781-95d5-a90b470df640</vt:lpwstr>
  </property>
  <property fmtid="{D5CDD505-2E9C-101B-9397-08002B2CF9AE}" pid="4" name="MSIP_Label_61f01cad-5ed6-466c-bc23-bd7964de62bb_Owner">
    <vt:lpwstr>francescomagri@milano.banca.fineco.it</vt:lpwstr>
  </property>
  <property fmtid="{D5CDD505-2E9C-101B-9397-08002B2CF9AE}" pid="5" name="MSIP_Label_61f01cad-5ed6-466c-bc23-bd7964de62bb_SetDate">
    <vt:lpwstr>2019-11-07T08:57:51.7395515Z</vt:lpwstr>
  </property>
  <property fmtid="{D5CDD505-2E9C-101B-9397-08002B2CF9AE}" pid="6" name="MSIP_Label_61f01cad-5ed6-466c-bc23-bd7964de62bb_Name">
    <vt:lpwstr>Internal Use Only</vt:lpwstr>
  </property>
  <property fmtid="{D5CDD505-2E9C-101B-9397-08002B2CF9AE}" pid="7" name="MSIP_Label_61f01cad-5ed6-466c-bc23-bd7964de62bb_Application">
    <vt:lpwstr>Microsoft Azure Information Protection</vt:lpwstr>
  </property>
  <property fmtid="{D5CDD505-2E9C-101B-9397-08002B2CF9AE}" pid="8" name="MSIP_Label_61f01cad-5ed6-466c-bc23-bd7964de62bb_ActionId">
    <vt:lpwstr>c3b27ab9-51b9-423c-84ff-3387d0691b13</vt:lpwstr>
  </property>
  <property fmtid="{D5CDD505-2E9C-101B-9397-08002B2CF9AE}" pid="9" name="MSIP_Label_61f01cad-5ed6-466c-bc23-bd7964de62bb_Extended_MSFT_Method">
    <vt:lpwstr>Manual</vt:lpwstr>
  </property>
  <property fmtid="{D5CDD505-2E9C-101B-9397-08002B2CF9AE}" pid="10" name="Sensitivity">
    <vt:lpwstr>Internal Use Only</vt:lpwstr>
  </property>
</Properties>
</file>