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svg"/><Relationship Id="rId1" Type="http://schemas.openxmlformats.org/officeDocument/2006/relationships/image" Target="../media/image8.png"/><Relationship Id="rId6" Type="http://schemas.openxmlformats.org/officeDocument/2006/relationships/image" Target="../media/image17.svg"/><Relationship Id="rId5" Type="http://schemas.openxmlformats.org/officeDocument/2006/relationships/image" Target="../media/image10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svg"/><Relationship Id="rId1" Type="http://schemas.openxmlformats.org/officeDocument/2006/relationships/image" Target="../media/image8.png"/><Relationship Id="rId6" Type="http://schemas.openxmlformats.org/officeDocument/2006/relationships/image" Target="../media/image17.svg"/><Relationship Id="rId5" Type="http://schemas.openxmlformats.org/officeDocument/2006/relationships/image" Target="../media/image10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A5CA6-6844-4142-8080-1BD0961BA79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F539CE7-0246-4522-A0D3-A617F8B7A2D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Lo </a:t>
          </a:r>
          <a:r>
            <a:rPr lang="en-US" dirty="0" err="1"/>
            <a:t>scopo</a:t>
          </a:r>
          <a:r>
            <a:rPr lang="en-US" dirty="0"/>
            <a:t> del </a:t>
          </a:r>
          <a:r>
            <a:rPr lang="en-US" dirty="0" err="1"/>
            <a:t>contratto</a:t>
          </a:r>
          <a:r>
            <a:rPr lang="en-US" dirty="0"/>
            <a:t> è </a:t>
          </a:r>
          <a:r>
            <a:rPr lang="en-US" dirty="0" err="1"/>
            <a:t>il</a:t>
          </a:r>
          <a:r>
            <a:rPr lang="en-US" dirty="0"/>
            <a:t> </a:t>
          </a:r>
          <a:r>
            <a:rPr lang="en-US" dirty="0" err="1"/>
            <a:t>conseguimento</a:t>
          </a:r>
          <a:r>
            <a:rPr lang="en-US" dirty="0"/>
            <a:t> di un </a:t>
          </a:r>
          <a:r>
            <a:rPr lang="en-US" dirty="0" err="1"/>
            <a:t>titolo</a:t>
          </a:r>
          <a:r>
            <a:rPr lang="en-US" dirty="0"/>
            <a:t> di studio:</a:t>
          </a:r>
        </a:p>
      </dgm:t>
    </dgm:pt>
    <dgm:pt modelId="{D22A072E-D18D-40E4-ADAD-D00C3C1E60D9}" type="parTrans" cxnId="{472D7205-4F1A-4104-87F3-F547203DBDEB}">
      <dgm:prSet/>
      <dgm:spPr/>
      <dgm:t>
        <a:bodyPr/>
        <a:lstStyle/>
        <a:p>
          <a:endParaRPr lang="en-US"/>
        </a:p>
      </dgm:t>
    </dgm:pt>
    <dgm:pt modelId="{B647E5A7-7CA9-4A94-97F0-9D481C4F7614}" type="sibTrans" cxnId="{472D7205-4F1A-4104-87F3-F547203DBDEB}">
      <dgm:prSet/>
      <dgm:spPr/>
      <dgm:t>
        <a:bodyPr/>
        <a:lstStyle/>
        <a:p>
          <a:endParaRPr lang="en-US"/>
        </a:p>
      </dgm:t>
    </dgm:pt>
    <dgm:pt modelId="{AD4D2D0E-B966-405C-B6FD-6D7726DCD5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Laurea</a:t>
          </a:r>
          <a:r>
            <a:rPr lang="en-US" dirty="0"/>
            <a:t> </a:t>
          </a:r>
          <a:r>
            <a:rPr lang="en-US" dirty="0" err="1"/>
            <a:t>triennale</a:t>
          </a:r>
          <a:r>
            <a:rPr lang="en-US" dirty="0"/>
            <a:t> e </a:t>
          </a:r>
          <a:r>
            <a:rPr lang="en-US" dirty="0" err="1"/>
            <a:t>Laurea</a:t>
          </a:r>
          <a:r>
            <a:rPr lang="en-US" dirty="0"/>
            <a:t> </a:t>
          </a:r>
          <a:r>
            <a:rPr lang="en-US" dirty="0" err="1"/>
            <a:t>magistrale</a:t>
          </a:r>
          <a:endParaRPr lang="en-US" dirty="0"/>
        </a:p>
      </dgm:t>
    </dgm:pt>
    <dgm:pt modelId="{174BFC5D-E20D-416B-8726-135011095829}" type="parTrans" cxnId="{9D30B186-750E-4966-890F-03A598662AF6}">
      <dgm:prSet/>
      <dgm:spPr/>
      <dgm:t>
        <a:bodyPr/>
        <a:lstStyle/>
        <a:p>
          <a:endParaRPr lang="en-US"/>
        </a:p>
      </dgm:t>
    </dgm:pt>
    <dgm:pt modelId="{0BBB6CAD-C7A8-4BD8-99E3-B96422F3FA7D}" type="sibTrans" cxnId="{9D30B186-750E-4966-890F-03A598662AF6}">
      <dgm:prSet/>
      <dgm:spPr/>
      <dgm:t>
        <a:bodyPr/>
        <a:lstStyle/>
        <a:p>
          <a:endParaRPr lang="en-US"/>
        </a:p>
      </dgm:t>
    </dgm:pt>
    <dgm:pt modelId="{62497158-B64F-4981-8FD5-001A14928D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Master di primo o secondo livello</a:t>
          </a:r>
        </a:p>
      </dgm:t>
    </dgm:pt>
    <dgm:pt modelId="{08BCA5DD-7B70-44C9-B78A-C2779E453FAF}" type="parTrans" cxnId="{F2D7018B-7FA8-4E08-B504-60C16F81196C}">
      <dgm:prSet/>
      <dgm:spPr/>
      <dgm:t>
        <a:bodyPr/>
        <a:lstStyle/>
        <a:p>
          <a:endParaRPr lang="en-US"/>
        </a:p>
      </dgm:t>
    </dgm:pt>
    <dgm:pt modelId="{C74AB80B-67DB-4315-8E29-1A8DFA939D33}" type="sibTrans" cxnId="{F2D7018B-7FA8-4E08-B504-60C16F81196C}">
      <dgm:prSet/>
      <dgm:spPr/>
      <dgm:t>
        <a:bodyPr/>
        <a:lstStyle/>
        <a:p>
          <a:endParaRPr lang="en-US"/>
        </a:p>
      </dgm:t>
    </dgm:pt>
    <dgm:pt modelId="{2A80D88C-FA74-4097-A39A-10F033788A3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Dottorato di ricerca</a:t>
          </a:r>
        </a:p>
      </dgm:t>
    </dgm:pt>
    <dgm:pt modelId="{75EA28C6-6378-4427-9FC7-B6FD619D483B}" type="parTrans" cxnId="{98712B24-2D26-4B2D-9971-AFAD820B1A91}">
      <dgm:prSet/>
      <dgm:spPr/>
      <dgm:t>
        <a:bodyPr/>
        <a:lstStyle/>
        <a:p>
          <a:endParaRPr lang="en-US"/>
        </a:p>
      </dgm:t>
    </dgm:pt>
    <dgm:pt modelId="{2FA8CF04-DA91-4C14-A98A-4E2799422FEA}" type="sibTrans" cxnId="{98712B24-2D26-4B2D-9971-AFAD820B1A91}">
      <dgm:prSet/>
      <dgm:spPr/>
      <dgm:t>
        <a:bodyPr/>
        <a:lstStyle/>
        <a:p>
          <a:endParaRPr lang="en-US"/>
        </a:p>
      </dgm:t>
    </dgm:pt>
    <dgm:pt modelId="{40AFDD49-1AB8-4B24-A1C7-561583037D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Diploma di </a:t>
          </a:r>
          <a:r>
            <a:rPr lang="en-US" dirty="0" err="1"/>
            <a:t>istruzione</a:t>
          </a:r>
          <a:r>
            <a:rPr lang="en-US" dirty="0"/>
            <a:t> </a:t>
          </a:r>
          <a:r>
            <a:rPr lang="en-US" dirty="0" err="1"/>
            <a:t>tecnica</a:t>
          </a:r>
          <a:r>
            <a:rPr lang="en-US" dirty="0"/>
            <a:t> </a:t>
          </a:r>
          <a:r>
            <a:rPr lang="en-US" dirty="0" err="1"/>
            <a:t>superiore</a:t>
          </a:r>
          <a:r>
            <a:rPr lang="en-US" dirty="0"/>
            <a:t> (ITS)</a:t>
          </a:r>
        </a:p>
      </dgm:t>
    </dgm:pt>
    <dgm:pt modelId="{E5E687C9-FECC-4538-89A0-7782E7ADD573}" type="parTrans" cxnId="{E4425325-F5B3-4115-A8D6-CF2130514E00}">
      <dgm:prSet/>
      <dgm:spPr/>
      <dgm:t>
        <a:bodyPr/>
        <a:lstStyle/>
        <a:p>
          <a:endParaRPr lang="en-US"/>
        </a:p>
      </dgm:t>
    </dgm:pt>
    <dgm:pt modelId="{73132369-62E3-4E02-97E6-E0C3CD57343D}" type="sibTrans" cxnId="{E4425325-F5B3-4115-A8D6-CF2130514E00}">
      <dgm:prSet/>
      <dgm:spPr/>
      <dgm:t>
        <a:bodyPr/>
        <a:lstStyle/>
        <a:p>
          <a:endParaRPr lang="en-US"/>
        </a:p>
      </dgm:t>
    </dgm:pt>
    <dgm:pt modelId="{F4359C36-55F8-41E7-9BB1-A59DE5E3151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oppure lo svolgimento di un progetto di ricerca</a:t>
          </a:r>
        </a:p>
      </dgm:t>
    </dgm:pt>
    <dgm:pt modelId="{5720FB6E-DED9-46F0-A433-26E17FF2DD51}" type="parTrans" cxnId="{30BA9A0F-9CEC-4C8B-8BE1-44AFB12599FF}">
      <dgm:prSet/>
      <dgm:spPr/>
      <dgm:t>
        <a:bodyPr/>
        <a:lstStyle/>
        <a:p>
          <a:endParaRPr lang="en-US"/>
        </a:p>
      </dgm:t>
    </dgm:pt>
    <dgm:pt modelId="{BDF178B6-3F89-45C6-B10F-C9B98A209F1F}" type="sibTrans" cxnId="{30BA9A0F-9CEC-4C8B-8BE1-44AFB12599FF}">
      <dgm:prSet/>
      <dgm:spPr/>
      <dgm:t>
        <a:bodyPr/>
        <a:lstStyle/>
        <a:p>
          <a:endParaRPr lang="en-US"/>
        </a:p>
      </dgm:t>
    </dgm:pt>
    <dgm:pt modelId="{58E12961-5078-4156-AC24-352B73ABFF3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Il conseguimento del titolo avviene attraverso un percorso di studio e lavoro</a:t>
          </a:r>
        </a:p>
      </dgm:t>
    </dgm:pt>
    <dgm:pt modelId="{BC9AC079-24A9-42A4-A3C0-ACFB8E500793}" type="parTrans" cxnId="{4E3B3001-0E42-493B-AD1C-A24DB0CACF2F}">
      <dgm:prSet/>
      <dgm:spPr/>
      <dgm:t>
        <a:bodyPr/>
        <a:lstStyle/>
        <a:p>
          <a:endParaRPr lang="en-US"/>
        </a:p>
      </dgm:t>
    </dgm:pt>
    <dgm:pt modelId="{BD489A98-17BB-4FA9-83E4-A274625503F8}" type="sibTrans" cxnId="{4E3B3001-0E42-493B-AD1C-A24DB0CACF2F}">
      <dgm:prSet/>
      <dgm:spPr/>
      <dgm:t>
        <a:bodyPr/>
        <a:lstStyle/>
        <a:p>
          <a:endParaRPr lang="en-US"/>
        </a:p>
      </dgm:t>
    </dgm:pt>
    <dgm:pt modelId="{B0111DA6-510D-4F3C-BF5A-0E3057A7C55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concordato tra istituzione formativa e azienda, che si articola in:</a:t>
          </a:r>
        </a:p>
      </dgm:t>
    </dgm:pt>
    <dgm:pt modelId="{8615DD32-9D58-460A-8DA4-66DC3A7F4AE2}" type="parTrans" cxnId="{CCF35208-A7EA-43A2-B440-E653AA5886DE}">
      <dgm:prSet/>
      <dgm:spPr/>
      <dgm:t>
        <a:bodyPr/>
        <a:lstStyle/>
        <a:p>
          <a:endParaRPr lang="en-US"/>
        </a:p>
      </dgm:t>
    </dgm:pt>
    <dgm:pt modelId="{C57C6E43-33DF-4280-BAA7-9ABC8F1DD064}" type="sibTrans" cxnId="{CCF35208-A7EA-43A2-B440-E653AA5886DE}">
      <dgm:prSet/>
      <dgm:spPr/>
      <dgm:t>
        <a:bodyPr/>
        <a:lstStyle/>
        <a:p>
          <a:endParaRPr lang="en-US"/>
        </a:p>
      </dgm:t>
    </dgm:pt>
    <dgm:pt modelId="{4F2E5196-5C09-4CEB-A6C9-C593BF9BB2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periodi</a:t>
          </a:r>
          <a:r>
            <a:rPr lang="en-US" dirty="0"/>
            <a:t>	di </a:t>
          </a:r>
          <a:r>
            <a:rPr lang="en-US" dirty="0" err="1"/>
            <a:t>formazione</a:t>
          </a:r>
          <a:r>
            <a:rPr lang="en-US" dirty="0"/>
            <a:t>	</a:t>
          </a:r>
          <a:r>
            <a:rPr lang="en-US" dirty="0" err="1"/>
            <a:t>interna</a:t>
          </a:r>
          <a:r>
            <a:rPr lang="en-US" dirty="0"/>
            <a:t>	in </a:t>
          </a:r>
          <a:r>
            <a:rPr lang="en-US" dirty="0" err="1"/>
            <a:t>azienda</a:t>
          </a:r>
          <a:r>
            <a:rPr lang="en-US" dirty="0"/>
            <a:t>, </a:t>
          </a:r>
          <a:r>
            <a:rPr lang="en-US" dirty="0" err="1"/>
            <a:t>svolta</a:t>
          </a:r>
          <a:r>
            <a:rPr lang="en-US" dirty="0"/>
            <a:t>	</a:t>
          </a:r>
          <a:r>
            <a:rPr lang="en-US" dirty="0" err="1"/>
            <a:t>anche</a:t>
          </a:r>
          <a:r>
            <a:rPr lang="en-US" dirty="0"/>
            <a:t>	in	</a:t>
          </a:r>
          <a:r>
            <a:rPr lang="en-US" dirty="0" err="1"/>
            <a:t>assetto</a:t>
          </a:r>
          <a:r>
            <a:rPr lang="en-US" dirty="0"/>
            <a:t>  </a:t>
          </a:r>
          <a:r>
            <a:rPr lang="en-US" dirty="0" err="1"/>
            <a:t>lavorativo</a:t>
          </a:r>
          <a:r>
            <a:rPr lang="en-US" dirty="0"/>
            <a:t>;</a:t>
          </a:r>
        </a:p>
      </dgm:t>
    </dgm:pt>
    <dgm:pt modelId="{F8E862CB-8F3E-47C5-B013-4AAC09FFAE45}" type="parTrans" cxnId="{9DB8866A-38F3-45D3-B2A8-45458524B9DB}">
      <dgm:prSet/>
      <dgm:spPr/>
      <dgm:t>
        <a:bodyPr/>
        <a:lstStyle/>
        <a:p>
          <a:endParaRPr lang="en-US"/>
        </a:p>
      </dgm:t>
    </dgm:pt>
    <dgm:pt modelId="{CE37251F-59E5-412B-88EB-D8E273B93156}" type="sibTrans" cxnId="{9DB8866A-38F3-45D3-B2A8-45458524B9DB}">
      <dgm:prSet/>
      <dgm:spPr/>
      <dgm:t>
        <a:bodyPr/>
        <a:lstStyle/>
        <a:p>
          <a:endParaRPr lang="en-US"/>
        </a:p>
      </dgm:t>
    </dgm:pt>
    <dgm:pt modelId="{C1840868-05F6-4587-8A1A-AAFA0D1349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periodi</a:t>
          </a:r>
          <a:r>
            <a:rPr lang="en-US" dirty="0"/>
            <a:t> di </a:t>
          </a:r>
          <a:r>
            <a:rPr lang="en-US" dirty="0" err="1"/>
            <a:t>formazione</a:t>
          </a:r>
          <a:r>
            <a:rPr lang="en-US" dirty="0"/>
            <a:t> </a:t>
          </a:r>
          <a:r>
            <a:rPr lang="en-US" dirty="0" err="1"/>
            <a:t>esterna</a:t>
          </a:r>
          <a:r>
            <a:rPr lang="en-US" dirty="0"/>
            <a:t>, </a:t>
          </a:r>
          <a:r>
            <a:rPr lang="en-US" dirty="0" err="1"/>
            <a:t>presso</a:t>
          </a:r>
          <a:r>
            <a:rPr lang="en-US" dirty="0"/>
            <a:t> </a:t>
          </a:r>
          <a:r>
            <a:rPr lang="en-US" dirty="0" err="1"/>
            <a:t>l’istituzione</a:t>
          </a:r>
          <a:r>
            <a:rPr lang="en-US" dirty="0"/>
            <a:t> </a:t>
          </a:r>
          <a:r>
            <a:rPr lang="en-US" dirty="0" err="1"/>
            <a:t>formativa</a:t>
          </a:r>
          <a:r>
            <a:rPr lang="en-US" dirty="0"/>
            <a:t>, secondo determinate </a:t>
          </a:r>
          <a:r>
            <a:rPr lang="en-US" dirty="0" err="1"/>
            <a:t>durate</a:t>
          </a:r>
          <a:r>
            <a:rPr lang="en-US" dirty="0"/>
            <a:t> </a:t>
          </a:r>
          <a:r>
            <a:rPr lang="en-US" dirty="0" err="1"/>
            <a:t>massime</a:t>
          </a:r>
          <a:r>
            <a:rPr lang="en-US" dirty="0"/>
            <a:t> (</a:t>
          </a:r>
          <a:r>
            <a:rPr lang="en-US" dirty="0" err="1"/>
            <a:t>espresse</a:t>
          </a:r>
          <a:r>
            <a:rPr lang="en-US" dirty="0"/>
            <a:t> in </a:t>
          </a:r>
          <a:r>
            <a:rPr lang="en-US" dirty="0" err="1"/>
            <a:t>percentuali</a:t>
          </a:r>
          <a:r>
            <a:rPr lang="en-US" dirty="0"/>
            <a:t>);</a:t>
          </a:r>
        </a:p>
      </dgm:t>
    </dgm:pt>
    <dgm:pt modelId="{073DDC65-4A7E-4D62-BC5F-CF8E89B9FF10}" type="parTrans" cxnId="{702A67E7-04B5-4819-925D-C44C7E3C23C9}">
      <dgm:prSet/>
      <dgm:spPr/>
      <dgm:t>
        <a:bodyPr/>
        <a:lstStyle/>
        <a:p>
          <a:endParaRPr lang="en-US"/>
        </a:p>
      </dgm:t>
    </dgm:pt>
    <dgm:pt modelId="{698533EE-0720-49DC-B52D-F2514C6F2774}" type="sibTrans" cxnId="{702A67E7-04B5-4819-925D-C44C7E3C23C9}">
      <dgm:prSet/>
      <dgm:spPr/>
      <dgm:t>
        <a:bodyPr/>
        <a:lstStyle/>
        <a:p>
          <a:endParaRPr lang="en-US"/>
        </a:p>
      </dgm:t>
    </dgm:pt>
    <dgm:pt modelId="{13ADE7FA-08BF-4B5C-AFCC-D77691BB68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periodi</a:t>
          </a:r>
          <a:r>
            <a:rPr lang="en-US" dirty="0"/>
            <a:t> di </a:t>
          </a:r>
          <a:r>
            <a:rPr lang="en-US" dirty="0" err="1"/>
            <a:t>lavoro</a:t>
          </a:r>
          <a:r>
            <a:rPr lang="en-US" dirty="0"/>
            <a:t> in </a:t>
          </a:r>
          <a:r>
            <a:rPr lang="en-US" dirty="0" err="1"/>
            <a:t>azienda</a:t>
          </a:r>
          <a:r>
            <a:rPr lang="en-US" dirty="0"/>
            <a:t>.</a:t>
          </a:r>
        </a:p>
      </dgm:t>
    </dgm:pt>
    <dgm:pt modelId="{8797C086-C703-4D4D-9D46-3AFC69559CFE}" type="parTrans" cxnId="{ABA74842-3F9E-488A-831E-122D1DC47A72}">
      <dgm:prSet/>
      <dgm:spPr/>
      <dgm:t>
        <a:bodyPr/>
        <a:lstStyle/>
        <a:p>
          <a:endParaRPr lang="en-US"/>
        </a:p>
      </dgm:t>
    </dgm:pt>
    <dgm:pt modelId="{1A853B2D-C697-4F91-9E1A-430058F46B8F}" type="sibTrans" cxnId="{ABA74842-3F9E-488A-831E-122D1DC47A72}">
      <dgm:prSet/>
      <dgm:spPr/>
      <dgm:t>
        <a:bodyPr/>
        <a:lstStyle/>
        <a:p>
          <a:endParaRPr lang="en-US"/>
        </a:p>
      </dgm:t>
    </dgm:pt>
    <dgm:pt modelId="{994D088E-C3AA-4C85-8672-CE6B21FE5040}" type="pres">
      <dgm:prSet presAssocID="{2DDA5CA6-6844-4142-8080-1BD0961BA79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8352F78-B1F5-4DC2-AA0B-F050EDBA48B6}" type="pres">
      <dgm:prSet presAssocID="{BF539CE7-0246-4522-A0D3-A617F8B7A2D1}" presName="compNode" presStyleCnt="0"/>
      <dgm:spPr/>
    </dgm:pt>
    <dgm:pt modelId="{4D4C5BA4-7929-497D-BE87-E8D8A137136C}" type="pres">
      <dgm:prSet presAssocID="{BF539CE7-0246-4522-A0D3-A617F8B7A2D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Office Worker"/>
        </a:ext>
      </dgm:extLst>
    </dgm:pt>
    <dgm:pt modelId="{E3F2D671-5AD6-4C1F-BFA1-47FC7A479743}" type="pres">
      <dgm:prSet presAssocID="{BF539CE7-0246-4522-A0D3-A617F8B7A2D1}" presName="iconSpace" presStyleCnt="0"/>
      <dgm:spPr/>
    </dgm:pt>
    <dgm:pt modelId="{6B78A7A6-257E-4991-A47C-B78B6C063C5E}" type="pres">
      <dgm:prSet presAssocID="{BF539CE7-0246-4522-A0D3-A617F8B7A2D1}" presName="parTx" presStyleLbl="revTx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0054FC33-FD65-40E5-B283-83314F76F844}" type="pres">
      <dgm:prSet presAssocID="{BF539CE7-0246-4522-A0D3-A617F8B7A2D1}" presName="txSpace" presStyleCnt="0"/>
      <dgm:spPr/>
    </dgm:pt>
    <dgm:pt modelId="{8D2CE3E4-059D-4740-8221-3EA4851AB8F2}" type="pres">
      <dgm:prSet presAssocID="{BF539CE7-0246-4522-A0D3-A617F8B7A2D1}" presName="desTx" presStyleLbl="revTx" presStyleIdx="1" presStyleCnt="8">
        <dgm:presLayoutVars/>
      </dgm:prSet>
      <dgm:spPr/>
      <dgm:t>
        <a:bodyPr/>
        <a:lstStyle/>
        <a:p>
          <a:endParaRPr lang="it-IT"/>
        </a:p>
      </dgm:t>
    </dgm:pt>
    <dgm:pt modelId="{9FAA45AE-27F8-4691-9FB3-00F432A45D33}" type="pres">
      <dgm:prSet presAssocID="{B647E5A7-7CA9-4A94-97F0-9D481C4F7614}" presName="sibTrans" presStyleCnt="0"/>
      <dgm:spPr/>
    </dgm:pt>
    <dgm:pt modelId="{4F075DBC-0499-4CA6-B348-42CEA7CCE52D}" type="pres">
      <dgm:prSet presAssocID="{F4359C36-55F8-41E7-9BB1-A59DE5E3151F}" presName="compNode" presStyleCnt="0"/>
      <dgm:spPr/>
    </dgm:pt>
    <dgm:pt modelId="{AA819888-3BDA-43DC-9FA1-6F18E3CCCE20}" type="pres">
      <dgm:prSet presAssocID="{F4359C36-55F8-41E7-9BB1-A59DE5E3151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Leprechaun Hat"/>
        </a:ext>
      </dgm:extLst>
    </dgm:pt>
    <dgm:pt modelId="{0D4E4067-963A-430C-9415-6F477A517585}" type="pres">
      <dgm:prSet presAssocID="{F4359C36-55F8-41E7-9BB1-A59DE5E3151F}" presName="iconSpace" presStyleCnt="0"/>
      <dgm:spPr/>
    </dgm:pt>
    <dgm:pt modelId="{37D96471-7842-47E3-857A-F6D90A7C43A7}" type="pres">
      <dgm:prSet presAssocID="{F4359C36-55F8-41E7-9BB1-A59DE5E3151F}" presName="parTx" presStyleLbl="revTx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F4FE6134-F1B3-40C6-BA38-E259A74C47B0}" type="pres">
      <dgm:prSet presAssocID="{F4359C36-55F8-41E7-9BB1-A59DE5E3151F}" presName="txSpace" presStyleCnt="0"/>
      <dgm:spPr/>
    </dgm:pt>
    <dgm:pt modelId="{B40C08E4-D587-421D-AD38-E4B8F0788ED3}" type="pres">
      <dgm:prSet presAssocID="{F4359C36-55F8-41E7-9BB1-A59DE5E3151F}" presName="desTx" presStyleLbl="revTx" presStyleIdx="3" presStyleCnt="8">
        <dgm:presLayoutVars/>
      </dgm:prSet>
      <dgm:spPr/>
    </dgm:pt>
    <dgm:pt modelId="{38CD3AC1-1485-4CE3-8D24-EE77BCFAB67F}" type="pres">
      <dgm:prSet presAssocID="{BDF178B6-3F89-45C6-B10F-C9B98A209F1F}" presName="sibTrans" presStyleCnt="0"/>
      <dgm:spPr/>
    </dgm:pt>
    <dgm:pt modelId="{F33122B3-12EC-4894-AC40-7BD4FD573D65}" type="pres">
      <dgm:prSet presAssocID="{58E12961-5078-4156-AC24-352B73ABFF36}" presName="compNode" presStyleCnt="0"/>
      <dgm:spPr/>
    </dgm:pt>
    <dgm:pt modelId="{3C399722-D52B-4313-A521-C5628CEEE59F}" type="pres">
      <dgm:prSet presAssocID="{58E12961-5078-4156-AC24-352B73ABFF3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WaterFountain"/>
        </a:ext>
      </dgm:extLst>
    </dgm:pt>
    <dgm:pt modelId="{C8BEB25A-C3B4-4013-A54F-44F8725825A7}" type="pres">
      <dgm:prSet presAssocID="{58E12961-5078-4156-AC24-352B73ABFF36}" presName="iconSpace" presStyleCnt="0"/>
      <dgm:spPr/>
    </dgm:pt>
    <dgm:pt modelId="{22E1F43E-B1B9-4A8F-8719-A44998E34E5D}" type="pres">
      <dgm:prSet presAssocID="{58E12961-5078-4156-AC24-352B73ABFF36}" presName="parTx" presStyleLbl="revTx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5A6E5BE9-7948-4589-BF57-D3907E7F2491}" type="pres">
      <dgm:prSet presAssocID="{58E12961-5078-4156-AC24-352B73ABFF36}" presName="txSpace" presStyleCnt="0"/>
      <dgm:spPr/>
    </dgm:pt>
    <dgm:pt modelId="{DC65A50D-8787-464D-9C44-12EF0BC63503}" type="pres">
      <dgm:prSet presAssocID="{58E12961-5078-4156-AC24-352B73ABFF36}" presName="desTx" presStyleLbl="revTx" presStyleIdx="5" presStyleCnt="8">
        <dgm:presLayoutVars/>
      </dgm:prSet>
      <dgm:spPr/>
    </dgm:pt>
    <dgm:pt modelId="{368C358F-1E25-4364-A4BA-A86D518F859B}" type="pres">
      <dgm:prSet presAssocID="{BD489A98-17BB-4FA9-83E4-A274625503F8}" presName="sibTrans" presStyleCnt="0"/>
      <dgm:spPr/>
    </dgm:pt>
    <dgm:pt modelId="{4969D540-F1E6-40C6-946E-AF9F2D55AA6C}" type="pres">
      <dgm:prSet presAssocID="{B0111DA6-510D-4F3C-BF5A-0E3057A7C55C}" presName="compNode" presStyleCnt="0"/>
      <dgm:spPr/>
    </dgm:pt>
    <dgm:pt modelId="{A7F6F2CF-2B18-4C16-BD20-F99CBFADF71B}" type="pres">
      <dgm:prSet presAssocID="{B0111DA6-510D-4F3C-BF5A-0E3057A7C55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keleton"/>
        </a:ext>
      </dgm:extLst>
    </dgm:pt>
    <dgm:pt modelId="{03D61817-244C-4539-B5C0-EE77010ED67B}" type="pres">
      <dgm:prSet presAssocID="{B0111DA6-510D-4F3C-BF5A-0E3057A7C55C}" presName="iconSpace" presStyleCnt="0"/>
      <dgm:spPr/>
    </dgm:pt>
    <dgm:pt modelId="{C6A754D9-FB4B-4555-B38B-F1C86ECD6DE5}" type="pres">
      <dgm:prSet presAssocID="{B0111DA6-510D-4F3C-BF5A-0E3057A7C55C}" presName="parTx" presStyleLbl="revTx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F964BE6C-3190-406B-B64E-41E512FFCFED}" type="pres">
      <dgm:prSet presAssocID="{B0111DA6-510D-4F3C-BF5A-0E3057A7C55C}" presName="txSpace" presStyleCnt="0"/>
      <dgm:spPr/>
    </dgm:pt>
    <dgm:pt modelId="{6B99283E-F3A7-4631-89D4-1F1A6EB258AB}" type="pres">
      <dgm:prSet presAssocID="{B0111DA6-510D-4F3C-BF5A-0E3057A7C55C}" presName="desTx" presStyleLbl="revTx" presStyleIdx="7" presStyleCnt="8" custScaleX="215546">
        <dgm:presLayoutVars/>
      </dgm:prSet>
      <dgm:spPr/>
      <dgm:t>
        <a:bodyPr/>
        <a:lstStyle/>
        <a:p>
          <a:endParaRPr lang="it-IT"/>
        </a:p>
      </dgm:t>
    </dgm:pt>
  </dgm:ptLst>
  <dgm:cxnLst>
    <dgm:cxn modelId="{AE325C9A-6601-4834-B085-BF72F7931991}" type="presOf" srcId="{58E12961-5078-4156-AC24-352B73ABFF36}" destId="{22E1F43E-B1B9-4A8F-8719-A44998E34E5D}" srcOrd="0" destOrd="0" presId="urn:microsoft.com/office/officeart/2018/2/layout/IconLabelDescriptionList"/>
    <dgm:cxn modelId="{32CC54E2-9429-46C4-94CF-9307A77ADFE0}" type="presOf" srcId="{2DDA5CA6-6844-4142-8080-1BD0961BA795}" destId="{994D088E-C3AA-4C85-8672-CE6B21FE5040}" srcOrd="0" destOrd="0" presId="urn:microsoft.com/office/officeart/2018/2/layout/IconLabelDescriptionList"/>
    <dgm:cxn modelId="{702A67E7-04B5-4819-925D-C44C7E3C23C9}" srcId="{B0111DA6-510D-4F3C-BF5A-0E3057A7C55C}" destId="{C1840868-05F6-4587-8A1A-AAFA0D13497F}" srcOrd="1" destOrd="0" parTransId="{073DDC65-4A7E-4D62-BC5F-CF8E89B9FF10}" sibTransId="{698533EE-0720-49DC-B52D-F2514C6F2774}"/>
    <dgm:cxn modelId="{ABA74842-3F9E-488A-831E-122D1DC47A72}" srcId="{B0111DA6-510D-4F3C-BF5A-0E3057A7C55C}" destId="{13ADE7FA-08BF-4B5C-AFCC-D77691BB68FE}" srcOrd="2" destOrd="0" parTransId="{8797C086-C703-4D4D-9D46-3AFC69559CFE}" sibTransId="{1A853B2D-C697-4F91-9E1A-430058F46B8F}"/>
    <dgm:cxn modelId="{A3385DFF-AE00-42A8-B40F-E563F20589E8}" type="presOf" srcId="{BF539CE7-0246-4522-A0D3-A617F8B7A2D1}" destId="{6B78A7A6-257E-4991-A47C-B78B6C063C5E}" srcOrd="0" destOrd="0" presId="urn:microsoft.com/office/officeart/2018/2/layout/IconLabelDescriptionList"/>
    <dgm:cxn modelId="{CC7BADDB-124E-408A-8B65-B052E3CBCD3F}" type="presOf" srcId="{4F2E5196-5C09-4CEB-A6C9-C593BF9BB292}" destId="{6B99283E-F3A7-4631-89D4-1F1A6EB258AB}" srcOrd="0" destOrd="0" presId="urn:microsoft.com/office/officeart/2018/2/layout/IconLabelDescriptionList"/>
    <dgm:cxn modelId="{F8398AEA-9EB7-484A-9E9D-25330FA5F94A}" type="presOf" srcId="{40AFDD49-1AB8-4B24-A1C7-561583037D87}" destId="{8D2CE3E4-059D-4740-8221-3EA4851AB8F2}" srcOrd="0" destOrd="3" presId="urn:microsoft.com/office/officeart/2018/2/layout/IconLabelDescriptionList"/>
    <dgm:cxn modelId="{255EC551-D2D1-41DA-89DD-C80AB75F054E}" type="presOf" srcId="{AD4D2D0E-B966-405C-B6FD-6D7726DCD5F8}" destId="{8D2CE3E4-059D-4740-8221-3EA4851AB8F2}" srcOrd="0" destOrd="0" presId="urn:microsoft.com/office/officeart/2018/2/layout/IconLabelDescriptionList"/>
    <dgm:cxn modelId="{CCF35208-A7EA-43A2-B440-E653AA5886DE}" srcId="{2DDA5CA6-6844-4142-8080-1BD0961BA795}" destId="{B0111DA6-510D-4F3C-BF5A-0E3057A7C55C}" srcOrd="3" destOrd="0" parTransId="{8615DD32-9D58-460A-8DA4-66DC3A7F4AE2}" sibTransId="{C57C6E43-33DF-4280-BAA7-9ABC8F1DD064}"/>
    <dgm:cxn modelId="{98712B24-2D26-4B2D-9971-AFAD820B1A91}" srcId="{BF539CE7-0246-4522-A0D3-A617F8B7A2D1}" destId="{2A80D88C-FA74-4097-A39A-10F033788A31}" srcOrd="2" destOrd="0" parTransId="{75EA28C6-6378-4427-9FC7-B6FD619D483B}" sibTransId="{2FA8CF04-DA91-4C14-A98A-4E2799422FEA}"/>
    <dgm:cxn modelId="{E4425325-F5B3-4115-A8D6-CF2130514E00}" srcId="{BF539CE7-0246-4522-A0D3-A617F8B7A2D1}" destId="{40AFDD49-1AB8-4B24-A1C7-561583037D87}" srcOrd="3" destOrd="0" parTransId="{E5E687C9-FECC-4538-89A0-7782E7ADD573}" sibTransId="{73132369-62E3-4E02-97E6-E0C3CD57343D}"/>
    <dgm:cxn modelId="{4E3B3001-0E42-493B-AD1C-A24DB0CACF2F}" srcId="{2DDA5CA6-6844-4142-8080-1BD0961BA795}" destId="{58E12961-5078-4156-AC24-352B73ABFF36}" srcOrd="2" destOrd="0" parTransId="{BC9AC079-24A9-42A4-A3C0-ACFB8E500793}" sibTransId="{BD489A98-17BB-4FA9-83E4-A274625503F8}"/>
    <dgm:cxn modelId="{12EABFA0-E9AB-45E7-850F-DFC41F603FDB}" type="presOf" srcId="{13ADE7FA-08BF-4B5C-AFCC-D77691BB68FE}" destId="{6B99283E-F3A7-4631-89D4-1F1A6EB258AB}" srcOrd="0" destOrd="2" presId="urn:microsoft.com/office/officeart/2018/2/layout/IconLabelDescriptionList"/>
    <dgm:cxn modelId="{DF0FBFB5-E5AD-43E5-AA61-E1C08E5E4AB6}" type="presOf" srcId="{B0111DA6-510D-4F3C-BF5A-0E3057A7C55C}" destId="{C6A754D9-FB4B-4555-B38B-F1C86ECD6DE5}" srcOrd="0" destOrd="0" presId="urn:microsoft.com/office/officeart/2018/2/layout/IconLabelDescriptionList"/>
    <dgm:cxn modelId="{9DB8866A-38F3-45D3-B2A8-45458524B9DB}" srcId="{B0111DA6-510D-4F3C-BF5A-0E3057A7C55C}" destId="{4F2E5196-5C09-4CEB-A6C9-C593BF9BB292}" srcOrd="0" destOrd="0" parTransId="{F8E862CB-8F3E-47C5-B013-4AAC09FFAE45}" sibTransId="{CE37251F-59E5-412B-88EB-D8E273B93156}"/>
    <dgm:cxn modelId="{9D30B186-750E-4966-890F-03A598662AF6}" srcId="{BF539CE7-0246-4522-A0D3-A617F8B7A2D1}" destId="{AD4D2D0E-B966-405C-B6FD-6D7726DCD5F8}" srcOrd="0" destOrd="0" parTransId="{174BFC5D-E20D-416B-8726-135011095829}" sibTransId="{0BBB6CAD-C7A8-4BD8-99E3-B96422F3FA7D}"/>
    <dgm:cxn modelId="{F8CDB5D2-BC09-4527-B71E-AEF21149543B}" type="presOf" srcId="{C1840868-05F6-4587-8A1A-AAFA0D13497F}" destId="{6B99283E-F3A7-4631-89D4-1F1A6EB258AB}" srcOrd="0" destOrd="1" presId="urn:microsoft.com/office/officeart/2018/2/layout/IconLabelDescriptionList"/>
    <dgm:cxn modelId="{F2D7018B-7FA8-4E08-B504-60C16F81196C}" srcId="{BF539CE7-0246-4522-A0D3-A617F8B7A2D1}" destId="{62497158-B64F-4981-8FD5-001A14928D7F}" srcOrd="1" destOrd="0" parTransId="{08BCA5DD-7B70-44C9-B78A-C2779E453FAF}" sibTransId="{C74AB80B-67DB-4315-8E29-1A8DFA939D33}"/>
    <dgm:cxn modelId="{5C15596A-A190-417F-BB94-5E0C85BCCBA3}" type="presOf" srcId="{F4359C36-55F8-41E7-9BB1-A59DE5E3151F}" destId="{37D96471-7842-47E3-857A-F6D90A7C43A7}" srcOrd="0" destOrd="0" presId="urn:microsoft.com/office/officeart/2018/2/layout/IconLabelDescriptionList"/>
    <dgm:cxn modelId="{472D7205-4F1A-4104-87F3-F547203DBDEB}" srcId="{2DDA5CA6-6844-4142-8080-1BD0961BA795}" destId="{BF539CE7-0246-4522-A0D3-A617F8B7A2D1}" srcOrd="0" destOrd="0" parTransId="{D22A072E-D18D-40E4-ADAD-D00C3C1E60D9}" sibTransId="{B647E5A7-7CA9-4A94-97F0-9D481C4F7614}"/>
    <dgm:cxn modelId="{30BA9A0F-9CEC-4C8B-8BE1-44AFB12599FF}" srcId="{2DDA5CA6-6844-4142-8080-1BD0961BA795}" destId="{F4359C36-55F8-41E7-9BB1-A59DE5E3151F}" srcOrd="1" destOrd="0" parTransId="{5720FB6E-DED9-46F0-A433-26E17FF2DD51}" sibTransId="{BDF178B6-3F89-45C6-B10F-C9B98A209F1F}"/>
    <dgm:cxn modelId="{AC3964D3-395D-48BE-B072-AF03E49A2773}" type="presOf" srcId="{62497158-B64F-4981-8FD5-001A14928D7F}" destId="{8D2CE3E4-059D-4740-8221-3EA4851AB8F2}" srcOrd="0" destOrd="1" presId="urn:microsoft.com/office/officeart/2018/2/layout/IconLabelDescriptionList"/>
    <dgm:cxn modelId="{E4F847FE-C6FA-4AB2-A0D3-1F9D38D4D7CA}" type="presOf" srcId="{2A80D88C-FA74-4097-A39A-10F033788A31}" destId="{8D2CE3E4-059D-4740-8221-3EA4851AB8F2}" srcOrd="0" destOrd="2" presId="urn:microsoft.com/office/officeart/2018/2/layout/IconLabelDescriptionList"/>
    <dgm:cxn modelId="{9DC34841-7AD6-4A15-AA97-4AA2576CA998}" type="presParOf" srcId="{994D088E-C3AA-4C85-8672-CE6B21FE5040}" destId="{E8352F78-B1F5-4DC2-AA0B-F050EDBA48B6}" srcOrd="0" destOrd="0" presId="urn:microsoft.com/office/officeart/2018/2/layout/IconLabelDescriptionList"/>
    <dgm:cxn modelId="{1BDA1C79-E6E6-47AD-838C-268D6FA32919}" type="presParOf" srcId="{E8352F78-B1F5-4DC2-AA0B-F050EDBA48B6}" destId="{4D4C5BA4-7929-497D-BE87-E8D8A137136C}" srcOrd="0" destOrd="0" presId="urn:microsoft.com/office/officeart/2018/2/layout/IconLabelDescriptionList"/>
    <dgm:cxn modelId="{852F2CA5-7F22-4C42-8F5A-8A823651BAAD}" type="presParOf" srcId="{E8352F78-B1F5-4DC2-AA0B-F050EDBA48B6}" destId="{E3F2D671-5AD6-4C1F-BFA1-47FC7A479743}" srcOrd="1" destOrd="0" presId="urn:microsoft.com/office/officeart/2018/2/layout/IconLabelDescriptionList"/>
    <dgm:cxn modelId="{5C7D7CEE-BCB3-4016-B1AE-B631BE1AC721}" type="presParOf" srcId="{E8352F78-B1F5-4DC2-AA0B-F050EDBA48B6}" destId="{6B78A7A6-257E-4991-A47C-B78B6C063C5E}" srcOrd="2" destOrd="0" presId="urn:microsoft.com/office/officeart/2018/2/layout/IconLabelDescriptionList"/>
    <dgm:cxn modelId="{F0BD086B-9F25-4F0C-8DC6-B36DEC1BEA8C}" type="presParOf" srcId="{E8352F78-B1F5-4DC2-AA0B-F050EDBA48B6}" destId="{0054FC33-FD65-40E5-B283-83314F76F844}" srcOrd="3" destOrd="0" presId="urn:microsoft.com/office/officeart/2018/2/layout/IconLabelDescriptionList"/>
    <dgm:cxn modelId="{F1DA5C1C-7CFF-44DB-BF2D-C23F432CF3DC}" type="presParOf" srcId="{E8352F78-B1F5-4DC2-AA0B-F050EDBA48B6}" destId="{8D2CE3E4-059D-4740-8221-3EA4851AB8F2}" srcOrd="4" destOrd="0" presId="urn:microsoft.com/office/officeart/2018/2/layout/IconLabelDescriptionList"/>
    <dgm:cxn modelId="{4E726842-E2F7-4CDB-A73A-0A15004BDAFC}" type="presParOf" srcId="{994D088E-C3AA-4C85-8672-CE6B21FE5040}" destId="{9FAA45AE-27F8-4691-9FB3-00F432A45D33}" srcOrd="1" destOrd="0" presId="urn:microsoft.com/office/officeart/2018/2/layout/IconLabelDescriptionList"/>
    <dgm:cxn modelId="{F8456F77-2352-4F9B-AFBE-688D5C47F02A}" type="presParOf" srcId="{994D088E-C3AA-4C85-8672-CE6B21FE5040}" destId="{4F075DBC-0499-4CA6-B348-42CEA7CCE52D}" srcOrd="2" destOrd="0" presId="urn:microsoft.com/office/officeart/2018/2/layout/IconLabelDescriptionList"/>
    <dgm:cxn modelId="{976B674A-B391-4F4F-AD34-6B4304E8F1C6}" type="presParOf" srcId="{4F075DBC-0499-4CA6-B348-42CEA7CCE52D}" destId="{AA819888-3BDA-43DC-9FA1-6F18E3CCCE20}" srcOrd="0" destOrd="0" presId="urn:microsoft.com/office/officeart/2018/2/layout/IconLabelDescriptionList"/>
    <dgm:cxn modelId="{01ADBFDF-0686-4963-86C8-8A62AF6DC89E}" type="presParOf" srcId="{4F075DBC-0499-4CA6-B348-42CEA7CCE52D}" destId="{0D4E4067-963A-430C-9415-6F477A517585}" srcOrd="1" destOrd="0" presId="urn:microsoft.com/office/officeart/2018/2/layout/IconLabelDescriptionList"/>
    <dgm:cxn modelId="{950F8B69-263E-438C-9CDC-C5C172FC57BC}" type="presParOf" srcId="{4F075DBC-0499-4CA6-B348-42CEA7CCE52D}" destId="{37D96471-7842-47E3-857A-F6D90A7C43A7}" srcOrd="2" destOrd="0" presId="urn:microsoft.com/office/officeart/2018/2/layout/IconLabelDescriptionList"/>
    <dgm:cxn modelId="{AF30DC88-CE20-4336-AAA9-05959CEB7A6F}" type="presParOf" srcId="{4F075DBC-0499-4CA6-B348-42CEA7CCE52D}" destId="{F4FE6134-F1B3-40C6-BA38-E259A74C47B0}" srcOrd="3" destOrd="0" presId="urn:microsoft.com/office/officeart/2018/2/layout/IconLabelDescriptionList"/>
    <dgm:cxn modelId="{DACE1ABD-490F-4F3F-9809-67F3D2DE8434}" type="presParOf" srcId="{4F075DBC-0499-4CA6-B348-42CEA7CCE52D}" destId="{B40C08E4-D587-421D-AD38-E4B8F0788ED3}" srcOrd="4" destOrd="0" presId="urn:microsoft.com/office/officeart/2018/2/layout/IconLabelDescriptionList"/>
    <dgm:cxn modelId="{2E5BA012-42A8-4886-980D-DF7EA59845B1}" type="presParOf" srcId="{994D088E-C3AA-4C85-8672-CE6B21FE5040}" destId="{38CD3AC1-1485-4CE3-8D24-EE77BCFAB67F}" srcOrd="3" destOrd="0" presId="urn:microsoft.com/office/officeart/2018/2/layout/IconLabelDescriptionList"/>
    <dgm:cxn modelId="{6649F10A-230F-4824-8B74-35CF3A8F1A42}" type="presParOf" srcId="{994D088E-C3AA-4C85-8672-CE6B21FE5040}" destId="{F33122B3-12EC-4894-AC40-7BD4FD573D65}" srcOrd="4" destOrd="0" presId="urn:microsoft.com/office/officeart/2018/2/layout/IconLabelDescriptionList"/>
    <dgm:cxn modelId="{9B7BA74E-DC00-4DFA-AA1D-1CA3CD64874F}" type="presParOf" srcId="{F33122B3-12EC-4894-AC40-7BD4FD573D65}" destId="{3C399722-D52B-4313-A521-C5628CEEE59F}" srcOrd="0" destOrd="0" presId="urn:microsoft.com/office/officeart/2018/2/layout/IconLabelDescriptionList"/>
    <dgm:cxn modelId="{3BABB0FD-4872-4724-B8B9-7DA3581A58B4}" type="presParOf" srcId="{F33122B3-12EC-4894-AC40-7BD4FD573D65}" destId="{C8BEB25A-C3B4-4013-A54F-44F8725825A7}" srcOrd="1" destOrd="0" presId="urn:microsoft.com/office/officeart/2018/2/layout/IconLabelDescriptionList"/>
    <dgm:cxn modelId="{740E2CD3-A640-48DB-99DD-146E0F777A83}" type="presParOf" srcId="{F33122B3-12EC-4894-AC40-7BD4FD573D65}" destId="{22E1F43E-B1B9-4A8F-8719-A44998E34E5D}" srcOrd="2" destOrd="0" presId="urn:microsoft.com/office/officeart/2018/2/layout/IconLabelDescriptionList"/>
    <dgm:cxn modelId="{869B9BA2-F5D0-4594-B3C7-20FA0FDF448A}" type="presParOf" srcId="{F33122B3-12EC-4894-AC40-7BD4FD573D65}" destId="{5A6E5BE9-7948-4589-BF57-D3907E7F2491}" srcOrd="3" destOrd="0" presId="urn:microsoft.com/office/officeart/2018/2/layout/IconLabelDescriptionList"/>
    <dgm:cxn modelId="{25F69F22-657A-4D55-B9E1-A0FA75C96319}" type="presParOf" srcId="{F33122B3-12EC-4894-AC40-7BD4FD573D65}" destId="{DC65A50D-8787-464D-9C44-12EF0BC63503}" srcOrd="4" destOrd="0" presId="urn:microsoft.com/office/officeart/2018/2/layout/IconLabelDescriptionList"/>
    <dgm:cxn modelId="{256D263E-21C7-4D37-9C22-539DA9FF7C3C}" type="presParOf" srcId="{994D088E-C3AA-4C85-8672-CE6B21FE5040}" destId="{368C358F-1E25-4364-A4BA-A86D518F859B}" srcOrd="5" destOrd="0" presId="urn:microsoft.com/office/officeart/2018/2/layout/IconLabelDescriptionList"/>
    <dgm:cxn modelId="{7244D953-1B1C-464B-A855-BE5270F7C920}" type="presParOf" srcId="{994D088E-C3AA-4C85-8672-CE6B21FE5040}" destId="{4969D540-F1E6-40C6-946E-AF9F2D55AA6C}" srcOrd="6" destOrd="0" presId="urn:microsoft.com/office/officeart/2018/2/layout/IconLabelDescriptionList"/>
    <dgm:cxn modelId="{4E5219E1-BBEB-4D49-8652-535B936A05C1}" type="presParOf" srcId="{4969D540-F1E6-40C6-946E-AF9F2D55AA6C}" destId="{A7F6F2CF-2B18-4C16-BD20-F99CBFADF71B}" srcOrd="0" destOrd="0" presId="urn:microsoft.com/office/officeart/2018/2/layout/IconLabelDescriptionList"/>
    <dgm:cxn modelId="{FE6BFF24-220E-41B8-BA13-636352E75CBC}" type="presParOf" srcId="{4969D540-F1E6-40C6-946E-AF9F2D55AA6C}" destId="{03D61817-244C-4539-B5C0-EE77010ED67B}" srcOrd="1" destOrd="0" presId="urn:microsoft.com/office/officeart/2018/2/layout/IconLabelDescriptionList"/>
    <dgm:cxn modelId="{0B483718-7F39-4AD2-935C-2958E8A18A67}" type="presParOf" srcId="{4969D540-F1E6-40C6-946E-AF9F2D55AA6C}" destId="{C6A754D9-FB4B-4555-B38B-F1C86ECD6DE5}" srcOrd="2" destOrd="0" presId="urn:microsoft.com/office/officeart/2018/2/layout/IconLabelDescriptionList"/>
    <dgm:cxn modelId="{41636A50-0DD1-419C-ABC8-AFA7189F3CD6}" type="presParOf" srcId="{4969D540-F1E6-40C6-946E-AF9F2D55AA6C}" destId="{F964BE6C-3190-406B-B64E-41E512FFCFED}" srcOrd="3" destOrd="0" presId="urn:microsoft.com/office/officeart/2018/2/layout/IconLabelDescriptionList"/>
    <dgm:cxn modelId="{A036A8CE-0C22-45A5-9914-A0C846A61273}" type="presParOf" srcId="{4969D540-F1E6-40C6-946E-AF9F2D55AA6C}" destId="{6B99283E-F3A7-4631-89D4-1F1A6EB258A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6EC41-68B0-4758-88A3-36BC3C2D3B6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E5685A9-690F-47E7-9FC3-0BEBC7A6E537}">
      <dgm:prSet/>
      <dgm:spPr/>
      <dgm:t>
        <a:bodyPr/>
        <a:lstStyle/>
        <a:p>
          <a:pPr>
            <a:defRPr cap="all"/>
          </a:pPr>
          <a:r>
            <a:rPr lang="en-US"/>
            <a:t>Decreto Legislativo n. 81 del 15 giugno 2015 («Jobs act»)</a:t>
          </a:r>
        </a:p>
      </dgm:t>
    </dgm:pt>
    <dgm:pt modelId="{C86A8F74-0888-4887-BFB1-5D20B9D8A7EC}" type="parTrans" cxnId="{32867060-D615-4D44-AB3E-96DE7C6370C6}">
      <dgm:prSet/>
      <dgm:spPr/>
      <dgm:t>
        <a:bodyPr/>
        <a:lstStyle/>
        <a:p>
          <a:endParaRPr lang="en-US"/>
        </a:p>
      </dgm:t>
    </dgm:pt>
    <dgm:pt modelId="{0D235E83-D699-4E5A-8352-94B8B0F23AC9}" type="sibTrans" cxnId="{32867060-D615-4D44-AB3E-96DE7C6370C6}">
      <dgm:prSet/>
      <dgm:spPr/>
      <dgm:t>
        <a:bodyPr/>
        <a:lstStyle/>
        <a:p>
          <a:endParaRPr lang="en-US"/>
        </a:p>
      </dgm:t>
    </dgm:pt>
    <dgm:pt modelId="{3D8082D6-F55F-4270-9769-3F626BF7569A}">
      <dgm:prSet/>
      <dgm:spPr/>
      <dgm:t>
        <a:bodyPr/>
        <a:lstStyle/>
        <a:p>
          <a:pPr>
            <a:defRPr cap="all"/>
          </a:pPr>
          <a:r>
            <a:rPr lang="en-US"/>
            <a:t>Decreto Interministeriale del 12 ottobre 2015</a:t>
          </a:r>
        </a:p>
      </dgm:t>
    </dgm:pt>
    <dgm:pt modelId="{0692896F-2103-4812-B68B-905221C2D372}" type="parTrans" cxnId="{8DBC5C31-C3FB-4E29-B401-6229B882A53A}">
      <dgm:prSet/>
      <dgm:spPr/>
      <dgm:t>
        <a:bodyPr/>
        <a:lstStyle/>
        <a:p>
          <a:endParaRPr lang="en-US"/>
        </a:p>
      </dgm:t>
    </dgm:pt>
    <dgm:pt modelId="{BB59571C-AF55-4CF2-9BEA-2E4E1836D0E5}" type="sibTrans" cxnId="{8DBC5C31-C3FB-4E29-B401-6229B882A53A}">
      <dgm:prSet/>
      <dgm:spPr/>
      <dgm:t>
        <a:bodyPr/>
        <a:lstStyle/>
        <a:p>
          <a:endParaRPr lang="en-US"/>
        </a:p>
      </dgm:t>
    </dgm:pt>
    <dgm:pt modelId="{20045EDE-4318-458F-825D-0AF70D785723}">
      <dgm:prSet/>
      <dgm:spPr/>
      <dgm:t>
        <a:bodyPr/>
        <a:lstStyle/>
        <a:p>
          <a:pPr>
            <a:defRPr cap="all"/>
          </a:pPr>
          <a:r>
            <a:rPr lang="en-US"/>
            <a:t>Contratti collettivi nazionali di lavoro (CCNL)</a:t>
          </a:r>
        </a:p>
      </dgm:t>
    </dgm:pt>
    <dgm:pt modelId="{6CAAE942-39D5-4ED2-888E-371D7AF768AB}" type="parTrans" cxnId="{9A708195-1299-4649-AED3-A78B85B00D2D}">
      <dgm:prSet/>
      <dgm:spPr/>
      <dgm:t>
        <a:bodyPr/>
        <a:lstStyle/>
        <a:p>
          <a:endParaRPr lang="en-US"/>
        </a:p>
      </dgm:t>
    </dgm:pt>
    <dgm:pt modelId="{E944D814-752D-475A-9284-EFC479F7B091}" type="sibTrans" cxnId="{9A708195-1299-4649-AED3-A78B85B00D2D}">
      <dgm:prSet/>
      <dgm:spPr/>
      <dgm:t>
        <a:bodyPr/>
        <a:lstStyle/>
        <a:p>
          <a:endParaRPr lang="en-US"/>
        </a:p>
      </dgm:t>
    </dgm:pt>
    <dgm:pt modelId="{E8700877-6C5B-48E8-A4DB-A3DFA99B93C3}" type="pres">
      <dgm:prSet presAssocID="{9E66EC41-68B0-4758-88A3-36BC3C2D3B6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B9753B0-F9AB-435A-9410-C2BDE53A6983}" type="pres">
      <dgm:prSet presAssocID="{4E5685A9-690F-47E7-9FC3-0BEBC7A6E537}" presName="compNode" presStyleCnt="0"/>
      <dgm:spPr/>
    </dgm:pt>
    <dgm:pt modelId="{2EFE6A30-A5B4-4E5B-A0D9-61078EC42CDA}" type="pres">
      <dgm:prSet presAssocID="{4E5685A9-690F-47E7-9FC3-0BEBC7A6E537}" presName="iconBgRect" presStyleLbl="bgShp" presStyleIdx="0" presStyleCnt="3"/>
      <dgm:spPr/>
    </dgm:pt>
    <dgm:pt modelId="{F1337436-5392-4571-8DB9-5BC05AD2BE5D}" type="pres">
      <dgm:prSet presAssocID="{4E5685A9-690F-47E7-9FC3-0BEBC7A6E53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Office Worker"/>
        </a:ext>
      </dgm:extLst>
    </dgm:pt>
    <dgm:pt modelId="{AFA43594-9C85-4E95-B4B4-6853695BB0DA}" type="pres">
      <dgm:prSet presAssocID="{4E5685A9-690F-47E7-9FC3-0BEBC7A6E537}" presName="spaceRect" presStyleCnt="0"/>
      <dgm:spPr/>
    </dgm:pt>
    <dgm:pt modelId="{71CA520E-0B2E-4A07-AE66-94AB71D4AD77}" type="pres">
      <dgm:prSet presAssocID="{4E5685A9-690F-47E7-9FC3-0BEBC7A6E537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  <dgm:pt modelId="{EB3AAFFB-3910-460F-BCAE-A16BF4C70811}" type="pres">
      <dgm:prSet presAssocID="{0D235E83-D699-4E5A-8352-94B8B0F23AC9}" presName="sibTrans" presStyleCnt="0"/>
      <dgm:spPr/>
    </dgm:pt>
    <dgm:pt modelId="{F431F897-0F6A-432C-ACED-9261F071BEB4}" type="pres">
      <dgm:prSet presAssocID="{3D8082D6-F55F-4270-9769-3F626BF7569A}" presName="compNode" presStyleCnt="0"/>
      <dgm:spPr/>
    </dgm:pt>
    <dgm:pt modelId="{B25B7387-F432-4747-A392-5E740A00A1FA}" type="pres">
      <dgm:prSet presAssocID="{3D8082D6-F55F-4270-9769-3F626BF7569A}" presName="iconBgRect" presStyleLbl="bgShp" presStyleIdx="1" presStyleCnt="3"/>
      <dgm:spPr/>
    </dgm:pt>
    <dgm:pt modelId="{D70F8D70-CD75-4789-9021-21EBC3EE3645}" type="pres">
      <dgm:prSet presAssocID="{3D8082D6-F55F-4270-9769-3F626BF7569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cooter"/>
        </a:ext>
      </dgm:extLst>
    </dgm:pt>
    <dgm:pt modelId="{141F85EA-16F4-4C12-9D85-6E018741A21B}" type="pres">
      <dgm:prSet presAssocID="{3D8082D6-F55F-4270-9769-3F626BF7569A}" presName="spaceRect" presStyleCnt="0"/>
      <dgm:spPr/>
    </dgm:pt>
    <dgm:pt modelId="{21C87D1A-81D4-4D01-B36E-0483597CE85D}" type="pres">
      <dgm:prSet presAssocID="{3D8082D6-F55F-4270-9769-3F626BF7569A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  <dgm:pt modelId="{326FB71D-DCDD-4549-AB43-84A0428D483A}" type="pres">
      <dgm:prSet presAssocID="{BB59571C-AF55-4CF2-9BEA-2E4E1836D0E5}" presName="sibTrans" presStyleCnt="0"/>
      <dgm:spPr/>
    </dgm:pt>
    <dgm:pt modelId="{64AAC7D5-39E7-4137-8A97-EE49FDF6A9CE}" type="pres">
      <dgm:prSet presAssocID="{20045EDE-4318-458F-825D-0AF70D785723}" presName="compNode" presStyleCnt="0"/>
      <dgm:spPr/>
    </dgm:pt>
    <dgm:pt modelId="{51F27906-0E28-4E4B-8746-0C4CCCCBA4AC}" type="pres">
      <dgm:prSet presAssocID="{20045EDE-4318-458F-825D-0AF70D785723}" presName="iconBgRect" presStyleLbl="bgShp" presStyleIdx="2" presStyleCnt="3"/>
      <dgm:spPr/>
    </dgm:pt>
    <dgm:pt modelId="{B1E5E980-6F5E-4D70-870B-3F2993646FC0}" type="pres">
      <dgm:prSet presAssocID="{20045EDE-4318-458F-825D-0AF70D78572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keleton"/>
        </a:ext>
      </dgm:extLst>
    </dgm:pt>
    <dgm:pt modelId="{3FD7EB0F-EACE-478C-A0B1-192DFBF65A6D}" type="pres">
      <dgm:prSet presAssocID="{20045EDE-4318-458F-825D-0AF70D785723}" presName="spaceRect" presStyleCnt="0"/>
      <dgm:spPr/>
    </dgm:pt>
    <dgm:pt modelId="{CB718016-5044-4E49-A86F-D0A733F9B1DD}" type="pres">
      <dgm:prSet presAssocID="{20045EDE-4318-458F-825D-0AF70D785723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2867060-D615-4D44-AB3E-96DE7C6370C6}" srcId="{9E66EC41-68B0-4758-88A3-36BC3C2D3B63}" destId="{4E5685A9-690F-47E7-9FC3-0BEBC7A6E537}" srcOrd="0" destOrd="0" parTransId="{C86A8F74-0888-4887-BFB1-5D20B9D8A7EC}" sibTransId="{0D235E83-D699-4E5A-8352-94B8B0F23AC9}"/>
    <dgm:cxn modelId="{8DBC5C31-C3FB-4E29-B401-6229B882A53A}" srcId="{9E66EC41-68B0-4758-88A3-36BC3C2D3B63}" destId="{3D8082D6-F55F-4270-9769-3F626BF7569A}" srcOrd="1" destOrd="0" parTransId="{0692896F-2103-4812-B68B-905221C2D372}" sibTransId="{BB59571C-AF55-4CF2-9BEA-2E4E1836D0E5}"/>
    <dgm:cxn modelId="{0046988E-4EBD-4F50-AFC3-A94D3670A868}" type="presOf" srcId="{3D8082D6-F55F-4270-9769-3F626BF7569A}" destId="{21C87D1A-81D4-4D01-B36E-0483597CE85D}" srcOrd="0" destOrd="0" presId="urn:microsoft.com/office/officeart/2018/5/layout/IconCircleLabelList"/>
    <dgm:cxn modelId="{9A708195-1299-4649-AED3-A78B85B00D2D}" srcId="{9E66EC41-68B0-4758-88A3-36BC3C2D3B63}" destId="{20045EDE-4318-458F-825D-0AF70D785723}" srcOrd="2" destOrd="0" parTransId="{6CAAE942-39D5-4ED2-888E-371D7AF768AB}" sibTransId="{E944D814-752D-475A-9284-EFC479F7B091}"/>
    <dgm:cxn modelId="{9B20F931-2272-41B7-8202-B5D065C1F5A7}" type="presOf" srcId="{4E5685A9-690F-47E7-9FC3-0BEBC7A6E537}" destId="{71CA520E-0B2E-4A07-AE66-94AB71D4AD77}" srcOrd="0" destOrd="0" presId="urn:microsoft.com/office/officeart/2018/5/layout/IconCircleLabelList"/>
    <dgm:cxn modelId="{A47AED90-282B-4655-983C-6D1A014B6067}" type="presOf" srcId="{9E66EC41-68B0-4758-88A3-36BC3C2D3B63}" destId="{E8700877-6C5B-48E8-A4DB-A3DFA99B93C3}" srcOrd="0" destOrd="0" presId="urn:microsoft.com/office/officeart/2018/5/layout/IconCircleLabelList"/>
    <dgm:cxn modelId="{2776E393-0FF1-4CBB-B3A8-F6719381CFE2}" type="presOf" srcId="{20045EDE-4318-458F-825D-0AF70D785723}" destId="{CB718016-5044-4E49-A86F-D0A733F9B1DD}" srcOrd="0" destOrd="0" presId="urn:microsoft.com/office/officeart/2018/5/layout/IconCircleLabelList"/>
    <dgm:cxn modelId="{DEE8C8E4-59F8-44D8-BD43-82A22AFC2F4F}" type="presParOf" srcId="{E8700877-6C5B-48E8-A4DB-A3DFA99B93C3}" destId="{7B9753B0-F9AB-435A-9410-C2BDE53A6983}" srcOrd="0" destOrd="0" presId="urn:microsoft.com/office/officeart/2018/5/layout/IconCircleLabelList"/>
    <dgm:cxn modelId="{D4D953B0-EF0D-40C9-A02F-BF3DD1D1549C}" type="presParOf" srcId="{7B9753B0-F9AB-435A-9410-C2BDE53A6983}" destId="{2EFE6A30-A5B4-4E5B-A0D9-61078EC42CDA}" srcOrd="0" destOrd="0" presId="urn:microsoft.com/office/officeart/2018/5/layout/IconCircleLabelList"/>
    <dgm:cxn modelId="{68B626E8-A80F-4E65-A48E-F0BD8859D965}" type="presParOf" srcId="{7B9753B0-F9AB-435A-9410-C2BDE53A6983}" destId="{F1337436-5392-4571-8DB9-5BC05AD2BE5D}" srcOrd="1" destOrd="0" presId="urn:microsoft.com/office/officeart/2018/5/layout/IconCircleLabelList"/>
    <dgm:cxn modelId="{4FE92010-F7DF-492C-ADCB-E4BD4CDF7711}" type="presParOf" srcId="{7B9753B0-F9AB-435A-9410-C2BDE53A6983}" destId="{AFA43594-9C85-4E95-B4B4-6853695BB0DA}" srcOrd="2" destOrd="0" presId="urn:microsoft.com/office/officeart/2018/5/layout/IconCircleLabelList"/>
    <dgm:cxn modelId="{948FB2AC-1013-4033-84AB-5AD0E7AA667C}" type="presParOf" srcId="{7B9753B0-F9AB-435A-9410-C2BDE53A6983}" destId="{71CA520E-0B2E-4A07-AE66-94AB71D4AD77}" srcOrd="3" destOrd="0" presId="urn:microsoft.com/office/officeart/2018/5/layout/IconCircleLabelList"/>
    <dgm:cxn modelId="{24B3EDBC-0B31-4A71-97B5-8A1ED8B9EE46}" type="presParOf" srcId="{E8700877-6C5B-48E8-A4DB-A3DFA99B93C3}" destId="{EB3AAFFB-3910-460F-BCAE-A16BF4C70811}" srcOrd="1" destOrd="0" presId="urn:microsoft.com/office/officeart/2018/5/layout/IconCircleLabelList"/>
    <dgm:cxn modelId="{8DCFE9BC-E3F8-4D42-A0D2-4B5EC19FAD76}" type="presParOf" srcId="{E8700877-6C5B-48E8-A4DB-A3DFA99B93C3}" destId="{F431F897-0F6A-432C-ACED-9261F071BEB4}" srcOrd="2" destOrd="0" presId="urn:microsoft.com/office/officeart/2018/5/layout/IconCircleLabelList"/>
    <dgm:cxn modelId="{277518A6-121C-4F6F-AFDC-7B6630084B9F}" type="presParOf" srcId="{F431F897-0F6A-432C-ACED-9261F071BEB4}" destId="{B25B7387-F432-4747-A392-5E740A00A1FA}" srcOrd="0" destOrd="0" presId="urn:microsoft.com/office/officeart/2018/5/layout/IconCircleLabelList"/>
    <dgm:cxn modelId="{7C84EA78-BBD2-4C65-B7DD-AE61CFF95672}" type="presParOf" srcId="{F431F897-0F6A-432C-ACED-9261F071BEB4}" destId="{D70F8D70-CD75-4789-9021-21EBC3EE3645}" srcOrd="1" destOrd="0" presId="urn:microsoft.com/office/officeart/2018/5/layout/IconCircleLabelList"/>
    <dgm:cxn modelId="{DF8E6434-DA03-4336-BB7B-3D75A6D961BC}" type="presParOf" srcId="{F431F897-0F6A-432C-ACED-9261F071BEB4}" destId="{141F85EA-16F4-4C12-9D85-6E018741A21B}" srcOrd="2" destOrd="0" presId="urn:microsoft.com/office/officeart/2018/5/layout/IconCircleLabelList"/>
    <dgm:cxn modelId="{15C7665E-0692-4851-B332-AC4D8D86D040}" type="presParOf" srcId="{F431F897-0F6A-432C-ACED-9261F071BEB4}" destId="{21C87D1A-81D4-4D01-B36E-0483597CE85D}" srcOrd="3" destOrd="0" presId="urn:microsoft.com/office/officeart/2018/5/layout/IconCircleLabelList"/>
    <dgm:cxn modelId="{E5789C2E-962E-4EFD-8840-60584BE6B220}" type="presParOf" srcId="{E8700877-6C5B-48E8-A4DB-A3DFA99B93C3}" destId="{326FB71D-DCDD-4549-AB43-84A0428D483A}" srcOrd="3" destOrd="0" presId="urn:microsoft.com/office/officeart/2018/5/layout/IconCircleLabelList"/>
    <dgm:cxn modelId="{EF9BD8C3-650F-42F9-9E39-5FEFCB9A5C77}" type="presParOf" srcId="{E8700877-6C5B-48E8-A4DB-A3DFA99B93C3}" destId="{64AAC7D5-39E7-4137-8A97-EE49FDF6A9CE}" srcOrd="4" destOrd="0" presId="urn:microsoft.com/office/officeart/2018/5/layout/IconCircleLabelList"/>
    <dgm:cxn modelId="{216C0507-81FF-4B30-BC99-D4EEE7D7E156}" type="presParOf" srcId="{64AAC7D5-39E7-4137-8A97-EE49FDF6A9CE}" destId="{51F27906-0E28-4E4B-8746-0C4CCCCBA4AC}" srcOrd="0" destOrd="0" presId="urn:microsoft.com/office/officeart/2018/5/layout/IconCircleLabelList"/>
    <dgm:cxn modelId="{32236447-EA91-458B-9D0E-3077F797BEC8}" type="presParOf" srcId="{64AAC7D5-39E7-4137-8A97-EE49FDF6A9CE}" destId="{B1E5E980-6F5E-4D70-870B-3F2993646FC0}" srcOrd="1" destOrd="0" presId="urn:microsoft.com/office/officeart/2018/5/layout/IconCircleLabelList"/>
    <dgm:cxn modelId="{1DEA4A04-50FA-4CBA-8F4D-3C2A83EE3488}" type="presParOf" srcId="{64AAC7D5-39E7-4137-8A97-EE49FDF6A9CE}" destId="{3FD7EB0F-EACE-478C-A0B1-192DFBF65A6D}" srcOrd="2" destOrd="0" presId="urn:microsoft.com/office/officeart/2018/5/layout/IconCircleLabelList"/>
    <dgm:cxn modelId="{F705FAA8-3C16-4607-B438-BC34812CBF43}" type="presParOf" srcId="{64AAC7D5-39E7-4137-8A97-EE49FDF6A9CE}" destId="{CB718016-5044-4E49-A86F-D0A733F9B1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AD2DD5-ACAE-4E91-BCBE-C8E1D2D6C18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CBDCB80-596D-4942-8215-F97CD41699E6}">
      <dgm:prSet/>
      <dgm:spPr/>
      <dgm:t>
        <a:bodyPr/>
        <a:lstStyle/>
        <a:p>
          <a:r>
            <a:rPr lang="en-US"/>
            <a:t>La definizione della retribuzione (salvo diversa previsione dei contratti collettivi)  segue un principio comune:</a:t>
          </a:r>
        </a:p>
      </dgm:t>
    </dgm:pt>
    <dgm:pt modelId="{6702E485-878F-4ECA-A62F-98AF390FF917}" type="parTrans" cxnId="{B3242E80-EEC4-4B6C-B57C-07DB9C3629A6}">
      <dgm:prSet/>
      <dgm:spPr/>
      <dgm:t>
        <a:bodyPr/>
        <a:lstStyle/>
        <a:p>
          <a:endParaRPr lang="en-US"/>
        </a:p>
      </dgm:t>
    </dgm:pt>
    <dgm:pt modelId="{A1DD5C42-2D9C-4155-9145-D037F8B579FD}" type="sibTrans" cxnId="{B3242E80-EEC4-4B6C-B57C-07DB9C3629A6}">
      <dgm:prSet/>
      <dgm:spPr/>
      <dgm:t>
        <a:bodyPr/>
        <a:lstStyle/>
        <a:p>
          <a:endParaRPr lang="en-US"/>
        </a:p>
      </dgm:t>
    </dgm:pt>
    <dgm:pt modelId="{0EEE7A33-C515-4570-B77F-CBF30C2DD17A}">
      <dgm:prSet/>
      <dgm:spPr/>
      <dgm:t>
        <a:bodyPr/>
        <a:lstStyle/>
        <a:p>
          <a:r>
            <a:rPr lang="en-US"/>
            <a:t>per le ore di formazione svolte nell’istituzione formativa (formazione</a:t>
          </a:r>
        </a:p>
      </dgm:t>
    </dgm:pt>
    <dgm:pt modelId="{BB031ECE-819C-41EC-8052-E70D8D869ECA}" type="parTrans" cxnId="{A97FE10A-1E5A-44D9-BE3D-4E620DE1E2D8}">
      <dgm:prSet/>
      <dgm:spPr/>
      <dgm:t>
        <a:bodyPr/>
        <a:lstStyle/>
        <a:p>
          <a:endParaRPr lang="en-US"/>
        </a:p>
      </dgm:t>
    </dgm:pt>
    <dgm:pt modelId="{5208B9B1-1B2F-4CA0-BC28-78C5C1AABAF3}" type="sibTrans" cxnId="{A97FE10A-1E5A-44D9-BE3D-4E620DE1E2D8}">
      <dgm:prSet/>
      <dgm:spPr/>
      <dgm:t>
        <a:bodyPr/>
        <a:lstStyle/>
        <a:p>
          <a:endParaRPr lang="en-US"/>
        </a:p>
      </dgm:t>
    </dgm:pt>
    <dgm:pt modelId="{405BAD9C-7A1D-4832-9C80-EFBD5FACEBCE}">
      <dgm:prSet/>
      <dgm:spPr/>
      <dgm:t>
        <a:bodyPr/>
        <a:lstStyle/>
        <a:p>
          <a:r>
            <a:rPr lang="en-US"/>
            <a:t>esterna) il datore è esonerato da ogni obbligo retributivo</a:t>
          </a:r>
        </a:p>
      </dgm:t>
    </dgm:pt>
    <dgm:pt modelId="{FD8A73DA-6FDF-4AFC-9EC0-131EFE20F427}" type="parTrans" cxnId="{73DB90B3-89C7-4983-927D-CE6664510AB6}">
      <dgm:prSet/>
      <dgm:spPr/>
      <dgm:t>
        <a:bodyPr/>
        <a:lstStyle/>
        <a:p>
          <a:endParaRPr lang="en-US"/>
        </a:p>
      </dgm:t>
    </dgm:pt>
    <dgm:pt modelId="{2D06B764-8E35-4B97-B928-DBC61655153D}" type="sibTrans" cxnId="{73DB90B3-89C7-4983-927D-CE6664510AB6}">
      <dgm:prSet/>
      <dgm:spPr/>
      <dgm:t>
        <a:bodyPr/>
        <a:lstStyle/>
        <a:p>
          <a:endParaRPr lang="en-US"/>
        </a:p>
      </dgm:t>
    </dgm:pt>
    <dgm:pt modelId="{4869D11C-7738-4DF4-8A77-9596E911F8D0}">
      <dgm:prSet/>
      <dgm:spPr/>
      <dgm:t>
        <a:bodyPr/>
        <a:lstStyle/>
        <a:p>
          <a:r>
            <a:rPr lang="en-US"/>
            <a:t>per le ore di formazione a carico del datore di lavoro (formazione interna) è  riconosciuta all’apprendista una retribuzione pari al 10% di quella che gli  sarebbe dovuta</a:t>
          </a:r>
        </a:p>
      </dgm:t>
    </dgm:pt>
    <dgm:pt modelId="{BF389C1C-CEFF-49E6-A5C8-FF578227E13B}" type="parTrans" cxnId="{51A3B56D-D5DB-437A-B90F-0B37BC8183F9}">
      <dgm:prSet/>
      <dgm:spPr/>
      <dgm:t>
        <a:bodyPr/>
        <a:lstStyle/>
        <a:p>
          <a:endParaRPr lang="en-US"/>
        </a:p>
      </dgm:t>
    </dgm:pt>
    <dgm:pt modelId="{BA1CCC4D-BF89-42D7-B458-9772038B7165}" type="sibTrans" cxnId="{51A3B56D-D5DB-437A-B90F-0B37BC8183F9}">
      <dgm:prSet/>
      <dgm:spPr/>
      <dgm:t>
        <a:bodyPr/>
        <a:lstStyle/>
        <a:p>
          <a:endParaRPr lang="en-US"/>
        </a:p>
      </dgm:t>
    </dgm:pt>
    <dgm:pt modelId="{B985C975-14D9-4C03-8CC1-E44499289E16}">
      <dgm:prSet/>
      <dgm:spPr/>
      <dgm:t>
        <a:bodyPr/>
        <a:lstStyle/>
        <a:p>
          <a:r>
            <a:rPr lang="en-US"/>
            <a:t>per le ore lavorate: l’accordo interconfederale del 18 maggio 2016 tra  Confindustria e Cgil-Cisl-Uil, stabilisce:</a:t>
          </a:r>
        </a:p>
      </dgm:t>
    </dgm:pt>
    <dgm:pt modelId="{3D8E9C16-B241-4BF8-845A-05CE04748FD2}" type="parTrans" cxnId="{64E15537-427A-4B88-87AE-6CC3A6024CD8}">
      <dgm:prSet/>
      <dgm:spPr/>
      <dgm:t>
        <a:bodyPr/>
        <a:lstStyle/>
        <a:p>
          <a:endParaRPr lang="en-US"/>
        </a:p>
      </dgm:t>
    </dgm:pt>
    <dgm:pt modelId="{DE531256-27B5-4AE9-B080-9147194D08C8}" type="sibTrans" cxnId="{64E15537-427A-4B88-87AE-6CC3A6024CD8}">
      <dgm:prSet/>
      <dgm:spPr/>
      <dgm:t>
        <a:bodyPr/>
        <a:lstStyle/>
        <a:p>
          <a:endParaRPr lang="en-US"/>
        </a:p>
      </dgm:t>
    </dgm:pt>
    <dgm:pt modelId="{DBBD5C24-C073-4B5F-AA63-923C868BEEDF}">
      <dgm:prSet/>
      <dgm:spPr/>
      <dgm:t>
        <a:bodyPr/>
        <a:lstStyle/>
        <a:p>
          <a:r>
            <a:rPr lang="en-US"/>
            <a:t>sottoinquadamento di due livello per la prima metà del contratto</a:t>
          </a:r>
        </a:p>
      </dgm:t>
    </dgm:pt>
    <dgm:pt modelId="{8450243F-F8CC-475C-9E7E-AF0F5BC48535}" type="parTrans" cxnId="{FB38682C-EDB1-4D03-A609-05F2168F6C2F}">
      <dgm:prSet/>
      <dgm:spPr/>
      <dgm:t>
        <a:bodyPr/>
        <a:lstStyle/>
        <a:p>
          <a:endParaRPr lang="en-US"/>
        </a:p>
      </dgm:t>
    </dgm:pt>
    <dgm:pt modelId="{B2BD2969-1ACA-4A00-AAFF-63A557A338A7}" type="sibTrans" cxnId="{FB38682C-EDB1-4D03-A609-05F2168F6C2F}">
      <dgm:prSet/>
      <dgm:spPr/>
      <dgm:t>
        <a:bodyPr/>
        <a:lstStyle/>
        <a:p>
          <a:endParaRPr lang="en-US"/>
        </a:p>
      </dgm:t>
    </dgm:pt>
    <dgm:pt modelId="{49BD6EB3-2C58-4A5A-A084-5AFC9AB9A0FA}">
      <dgm:prSet/>
      <dgm:spPr/>
      <dgm:t>
        <a:bodyPr/>
        <a:lstStyle/>
        <a:p>
          <a:r>
            <a:rPr lang="en-US"/>
            <a:t>sottoinquadramento di un livello per la seconda metà del contratto</a:t>
          </a:r>
        </a:p>
      </dgm:t>
    </dgm:pt>
    <dgm:pt modelId="{57F63F9C-7524-4C59-B3AB-B93937FAA65C}" type="parTrans" cxnId="{69144991-DEAF-4D1D-91A5-443020F18496}">
      <dgm:prSet/>
      <dgm:spPr/>
      <dgm:t>
        <a:bodyPr/>
        <a:lstStyle/>
        <a:p>
          <a:endParaRPr lang="en-US"/>
        </a:p>
      </dgm:t>
    </dgm:pt>
    <dgm:pt modelId="{1851FB52-C0E7-40EA-AD46-7A879B6E5077}" type="sibTrans" cxnId="{69144991-DEAF-4D1D-91A5-443020F18496}">
      <dgm:prSet/>
      <dgm:spPr/>
      <dgm:t>
        <a:bodyPr/>
        <a:lstStyle/>
        <a:p>
          <a:endParaRPr lang="en-US"/>
        </a:p>
      </dgm:t>
    </dgm:pt>
    <dgm:pt modelId="{14B3436D-909D-429E-A74D-56C860F181F0}">
      <dgm:prSet/>
      <dgm:spPr/>
      <dgm:t>
        <a:bodyPr/>
        <a:lstStyle/>
        <a:p>
          <a:r>
            <a:rPr lang="en-US"/>
            <a:t>(sottoinquadramento di un livello per tutta la durata del contratto se  è inferiore a un anno)</a:t>
          </a:r>
        </a:p>
      </dgm:t>
    </dgm:pt>
    <dgm:pt modelId="{2845198E-B306-4193-955B-5E7FB5C9894B}" type="parTrans" cxnId="{949878CB-76BA-4B12-A0BB-EE92F62ED5A9}">
      <dgm:prSet/>
      <dgm:spPr/>
      <dgm:t>
        <a:bodyPr/>
        <a:lstStyle/>
        <a:p>
          <a:endParaRPr lang="en-US"/>
        </a:p>
      </dgm:t>
    </dgm:pt>
    <dgm:pt modelId="{53BEBDC0-AEB9-4111-A995-6E1346A356F7}" type="sibTrans" cxnId="{949878CB-76BA-4B12-A0BB-EE92F62ED5A9}">
      <dgm:prSet/>
      <dgm:spPr/>
      <dgm:t>
        <a:bodyPr/>
        <a:lstStyle/>
        <a:p>
          <a:endParaRPr lang="en-US"/>
        </a:p>
      </dgm:t>
    </dgm:pt>
    <dgm:pt modelId="{DBF81070-8CAC-4BD3-8737-E4DA7D07FA3F}" type="pres">
      <dgm:prSet presAssocID="{4CAD2DD5-ACAE-4E91-BCBE-C8E1D2D6C1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72A7641-A875-4C53-9047-A5FF6D7BCD1D}" type="pres">
      <dgm:prSet presAssocID="{4CBDCB80-596D-4942-8215-F97CD41699E6}" presName="linNode" presStyleCnt="0"/>
      <dgm:spPr/>
    </dgm:pt>
    <dgm:pt modelId="{ACB5AF8B-FB21-4A9A-AF50-36A5D220547D}" type="pres">
      <dgm:prSet presAssocID="{4CBDCB80-596D-4942-8215-F97CD41699E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3B07A6-F61F-45E7-B1CE-A2706B483466}" type="pres">
      <dgm:prSet presAssocID="{4CBDCB80-596D-4942-8215-F97CD41699E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B38682C-EDB1-4D03-A609-05F2168F6C2F}" srcId="{B985C975-14D9-4C03-8CC1-E44499289E16}" destId="{DBBD5C24-C073-4B5F-AA63-923C868BEEDF}" srcOrd="0" destOrd="0" parTransId="{8450243F-F8CC-475C-9E7E-AF0F5BC48535}" sibTransId="{B2BD2969-1ACA-4A00-AAFF-63A557A338A7}"/>
    <dgm:cxn modelId="{A110C462-6369-4BA4-93E8-1FB334426551}" type="presOf" srcId="{49BD6EB3-2C58-4A5A-A084-5AFC9AB9A0FA}" destId="{AD3B07A6-F61F-45E7-B1CE-A2706B483466}" srcOrd="0" destOrd="5" presId="urn:microsoft.com/office/officeart/2005/8/layout/vList5"/>
    <dgm:cxn modelId="{800963AA-B70F-4329-8BF0-1E149A664EEE}" type="presOf" srcId="{4CBDCB80-596D-4942-8215-F97CD41699E6}" destId="{ACB5AF8B-FB21-4A9A-AF50-36A5D220547D}" srcOrd="0" destOrd="0" presId="urn:microsoft.com/office/officeart/2005/8/layout/vList5"/>
    <dgm:cxn modelId="{51A3B56D-D5DB-437A-B90F-0B37BC8183F9}" srcId="{4CBDCB80-596D-4942-8215-F97CD41699E6}" destId="{4869D11C-7738-4DF4-8A77-9596E911F8D0}" srcOrd="2" destOrd="0" parTransId="{BF389C1C-CEFF-49E6-A5C8-FF578227E13B}" sibTransId="{BA1CCC4D-BF89-42D7-B458-9772038B7165}"/>
    <dgm:cxn modelId="{73DB90B3-89C7-4983-927D-CE6664510AB6}" srcId="{4CBDCB80-596D-4942-8215-F97CD41699E6}" destId="{405BAD9C-7A1D-4832-9C80-EFBD5FACEBCE}" srcOrd="1" destOrd="0" parTransId="{FD8A73DA-6FDF-4AFC-9EC0-131EFE20F427}" sibTransId="{2D06B764-8E35-4B97-B928-DBC61655153D}"/>
    <dgm:cxn modelId="{F38B4556-5123-458E-9EFC-8823C94E6182}" type="presOf" srcId="{405BAD9C-7A1D-4832-9C80-EFBD5FACEBCE}" destId="{AD3B07A6-F61F-45E7-B1CE-A2706B483466}" srcOrd="0" destOrd="1" presId="urn:microsoft.com/office/officeart/2005/8/layout/vList5"/>
    <dgm:cxn modelId="{093E8A12-FD1C-4CD2-B3A1-05C430CDC70C}" type="presOf" srcId="{DBBD5C24-C073-4B5F-AA63-923C868BEEDF}" destId="{AD3B07A6-F61F-45E7-B1CE-A2706B483466}" srcOrd="0" destOrd="4" presId="urn:microsoft.com/office/officeart/2005/8/layout/vList5"/>
    <dgm:cxn modelId="{949878CB-76BA-4B12-A0BB-EE92F62ED5A9}" srcId="{4CBDCB80-596D-4942-8215-F97CD41699E6}" destId="{14B3436D-909D-429E-A74D-56C860F181F0}" srcOrd="4" destOrd="0" parTransId="{2845198E-B306-4193-955B-5E7FB5C9894B}" sibTransId="{53BEBDC0-AEB9-4111-A995-6E1346A356F7}"/>
    <dgm:cxn modelId="{8142619D-708D-4038-9B1A-59DF05901E99}" type="presOf" srcId="{B985C975-14D9-4C03-8CC1-E44499289E16}" destId="{AD3B07A6-F61F-45E7-B1CE-A2706B483466}" srcOrd="0" destOrd="3" presId="urn:microsoft.com/office/officeart/2005/8/layout/vList5"/>
    <dgm:cxn modelId="{B3242E80-EEC4-4B6C-B57C-07DB9C3629A6}" srcId="{4CAD2DD5-ACAE-4E91-BCBE-C8E1D2D6C18C}" destId="{4CBDCB80-596D-4942-8215-F97CD41699E6}" srcOrd="0" destOrd="0" parTransId="{6702E485-878F-4ECA-A62F-98AF390FF917}" sibTransId="{A1DD5C42-2D9C-4155-9145-D037F8B579FD}"/>
    <dgm:cxn modelId="{91B58732-493F-4A3F-ADE7-CF0D62FB3042}" type="presOf" srcId="{14B3436D-909D-429E-A74D-56C860F181F0}" destId="{AD3B07A6-F61F-45E7-B1CE-A2706B483466}" srcOrd="0" destOrd="6" presId="urn:microsoft.com/office/officeart/2005/8/layout/vList5"/>
    <dgm:cxn modelId="{1B73877F-F2FA-4BC7-A5B8-2EE5E82418AF}" type="presOf" srcId="{4869D11C-7738-4DF4-8A77-9596E911F8D0}" destId="{AD3B07A6-F61F-45E7-B1CE-A2706B483466}" srcOrd="0" destOrd="2" presId="urn:microsoft.com/office/officeart/2005/8/layout/vList5"/>
    <dgm:cxn modelId="{127C9038-36F7-48AC-86AB-082F9DC8476E}" type="presOf" srcId="{0EEE7A33-C515-4570-B77F-CBF30C2DD17A}" destId="{AD3B07A6-F61F-45E7-B1CE-A2706B483466}" srcOrd="0" destOrd="0" presId="urn:microsoft.com/office/officeart/2005/8/layout/vList5"/>
    <dgm:cxn modelId="{A97FE10A-1E5A-44D9-BE3D-4E620DE1E2D8}" srcId="{4CBDCB80-596D-4942-8215-F97CD41699E6}" destId="{0EEE7A33-C515-4570-B77F-CBF30C2DD17A}" srcOrd="0" destOrd="0" parTransId="{BB031ECE-819C-41EC-8052-E70D8D869ECA}" sibTransId="{5208B9B1-1B2F-4CA0-BC28-78C5C1AABAF3}"/>
    <dgm:cxn modelId="{64E15537-427A-4B88-87AE-6CC3A6024CD8}" srcId="{4CBDCB80-596D-4942-8215-F97CD41699E6}" destId="{B985C975-14D9-4C03-8CC1-E44499289E16}" srcOrd="3" destOrd="0" parTransId="{3D8E9C16-B241-4BF8-845A-05CE04748FD2}" sibTransId="{DE531256-27B5-4AE9-B080-9147194D08C8}"/>
    <dgm:cxn modelId="{69144991-DEAF-4D1D-91A5-443020F18496}" srcId="{B985C975-14D9-4C03-8CC1-E44499289E16}" destId="{49BD6EB3-2C58-4A5A-A084-5AFC9AB9A0FA}" srcOrd="1" destOrd="0" parTransId="{57F63F9C-7524-4C59-B3AB-B93937FAA65C}" sibTransId="{1851FB52-C0E7-40EA-AD46-7A879B6E5077}"/>
    <dgm:cxn modelId="{5C94E16B-AD55-46EC-9B7E-32B3D7E05877}" type="presOf" srcId="{4CAD2DD5-ACAE-4E91-BCBE-C8E1D2D6C18C}" destId="{DBF81070-8CAC-4BD3-8737-E4DA7D07FA3F}" srcOrd="0" destOrd="0" presId="urn:microsoft.com/office/officeart/2005/8/layout/vList5"/>
    <dgm:cxn modelId="{BD47A940-3418-43AC-A633-27F258CEF2A4}" type="presParOf" srcId="{DBF81070-8CAC-4BD3-8737-E4DA7D07FA3F}" destId="{272A7641-A875-4C53-9047-A5FF6D7BCD1D}" srcOrd="0" destOrd="0" presId="urn:microsoft.com/office/officeart/2005/8/layout/vList5"/>
    <dgm:cxn modelId="{E00943F7-6CC8-40E6-AA6C-CBAE9D2D8F39}" type="presParOf" srcId="{272A7641-A875-4C53-9047-A5FF6D7BCD1D}" destId="{ACB5AF8B-FB21-4A9A-AF50-36A5D220547D}" srcOrd="0" destOrd="0" presId="urn:microsoft.com/office/officeart/2005/8/layout/vList5"/>
    <dgm:cxn modelId="{4BA61E75-794C-46BF-A3C4-71786EDAD58C}" type="presParOf" srcId="{272A7641-A875-4C53-9047-A5FF6D7BCD1D}" destId="{AD3B07A6-F61F-45E7-B1CE-A2706B4834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4C5BA4-7929-497D-BE87-E8D8A137136C}">
      <dsp:nvSpPr>
        <dsp:cNvPr id="0" name=""/>
        <dsp:cNvSpPr/>
      </dsp:nvSpPr>
      <dsp:spPr>
        <a:xfrm>
          <a:off x="3491" y="322408"/>
          <a:ext cx="464378" cy="4643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8A7A6-257E-4991-A47C-B78B6C063C5E}">
      <dsp:nvSpPr>
        <dsp:cNvPr id="0" name=""/>
        <dsp:cNvSpPr/>
      </dsp:nvSpPr>
      <dsp:spPr>
        <a:xfrm>
          <a:off x="3491" y="921861"/>
          <a:ext cx="1326796" cy="1094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 dirty="0"/>
            <a:t>Lo </a:t>
          </a:r>
          <a:r>
            <a:rPr lang="en-US" sz="1400" kern="1200" dirty="0" err="1"/>
            <a:t>scopo</a:t>
          </a:r>
          <a:r>
            <a:rPr lang="en-US" sz="1400" kern="1200" dirty="0"/>
            <a:t> del </a:t>
          </a:r>
          <a:r>
            <a:rPr lang="en-US" sz="1400" kern="1200" dirty="0" err="1"/>
            <a:t>contratto</a:t>
          </a:r>
          <a:r>
            <a:rPr lang="en-US" sz="1400" kern="1200" dirty="0"/>
            <a:t> è </a:t>
          </a:r>
          <a:r>
            <a:rPr lang="en-US" sz="1400" kern="1200" dirty="0" err="1"/>
            <a:t>il</a:t>
          </a:r>
          <a:r>
            <a:rPr lang="en-US" sz="1400" kern="1200" dirty="0"/>
            <a:t> </a:t>
          </a:r>
          <a:r>
            <a:rPr lang="en-US" sz="1400" kern="1200" dirty="0" err="1"/>
            <a:t>conseguimento</a:t>
          </a:r>
          <a:r>
            <a:rPr lang="en-US" sz="1400" kern="1200" dirty="0"/>
            <a:t> di un </a:t>
          </a:r>
          <a:r>
            <a:rPr lang="en-US" sz="1400" kern="1200" dirty="0" err="1"/>
            <a:t>titolo</a:t>
          </a:r>
          <a:r>
            <a:rPr lang="en-US" sz="1400" kern="1200" dirty="0"/>
            <a:t> di studio:</a:t>
          </a:r>
        </a:p>
      </dsp:txBody>
      <dsp:txXfrm>
        <a:off x="3491" y="921861"/>
        <a:ext cx="1326796" cy="1094607"/>
      </dsp:txXfrm>
    </dsp:sp>
    <dsp:sp modelId="{8D2CE3E4-059D-4740-8221-3EA4851AB8F2}">
      <dsp:nvSpPr>
        <dsp:cNvPr id="0" name=""/>
        <dsp:cNvSpPr/>
      </dsp:nvSpPr>
      <dsp:spPr>
        <a:xfrm>
          <a:off x="3491" y="2079294"/>
          <a:ext cx="1326796" cy="1384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Laurea</a:t>
          </a:r>
          <a:r>
            <a:rPr lang="en-US" sz="1100" kern="1200" dirty="0"/>
            <a:t> </a:t>
          </a:r>
          <a:r>
            <a:rPr lang="en-US" sz="1100" kern="1200" dirty="0" err="1"/>
            <a:t>triennale</a:t>
          </a:r>
          <a:r>
            <a:rPr lang="en-US" sz="1100" kern="1200" dirty="0"/>
            <a:t> e </a:t>
          </a:r>
          <a:r>
            <a:rPr lang="en-US" sz="1100" kern="1200" dirty="0" err="1"/>
            <a:t>Laurea</a:t>
          </a:r>
          <a:r>
            <a:rPr lang="en-US" sz="1100" kern="1200" dirty="0"/>
            <a:t> </a:t>
          </a:r>
          <a:r>
            <a:rPr lang="en-US" sz="1100" kern="1200" dirty="0" err="1"/>
            <a:t>magistrale</a:t>
          </a:r>
          <a:endParaRPr lang="en-US" sz="1100" kern="1200" dirty="0"/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Master di primo o secondo livello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Dottorato di ricerca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Diploma di </a:t>
          </a:r>
          <a:r>
            <a:rPr lang="en-US" sz="1100" kern="1200" dirty="0" err="1"/>
            <a:t>istruzione</a:t>
          </a:r>
          <a:r>
            <a:rPr lang="en-US" sz="1100" kern="1200" dirty="0"/>
            <a:t> </a:t>
          </a:r>
          <a:r>
            <a:rPr lang="en-US" sz="1100" kern="1200" dirty="0" err="1"/>
            <a:t>tecnica</a:t>
          </a:r>
          <a:r>
            <a:rPr lang="en-US" sz="1100" kern="1200" dirty="0"/>
            <a:t> </a:t>
          </a:r>
          <a:r>
            <a:rPr lang="en-US" sz="1100" kern="1200" dirty="0" err="1"/>
            <a:t>superiore</a:t>
          </a:r>
          <a:r>
            <a:rPr lang="en-US" sz="1100" kern="1200" dirty="0"/>
            <a:t> (ITS)</a:t>
          </a:r>
        </a:p>
      </dsp:txBody>
      <dsp:txXfrm>
        <a:off x="3491" y="2079294"/>
        <a:ext cx="1326796" cy="1384377"/>
      </dsp:txXfrm>
    </dsp:sp>
    <dsp:sp modelId="{AA819888-3BDA-43DC-9FA1-6F18E3CCCE20}">
      <dsp:nvSpPr>
        <dsp:cNvPr id="0" name=""/>
        <dsp:cNvSpPr/>
      </dsp:nvSpPr>
      <dsp:spPr>
        <a:xfrm>
          <a:off x="1562478" y="322408"/>
          <a:ext cx="464378" cy="4643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96471-7842-47E3-857A-F6D90A7C43A7}">
      <dsp:nvSpPr>
        <dsp:cNvPr id="0" name=""/>
        <dsp:cNvSpPr/>
      </dsp:nvSpPr>
      <dsp:spPr>
        <a:xfrm>
          <a:off x="1562478" y="921861"/>
          <a:ext cx="1326796" cy="1094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/>
            <a:t>oppure lo svolgimento di un progetto di ricerca</a:t>
          </a:r>
        </a:p>
      </dsp:txBody>
      <dsp:txXfrm>
        <a:off x="1562478" y="921861"/>
        <a:ext cx="1326796" cy="1094607"/>
      </dsp:txXfrm>
    </dsp:sp>
    <dsp:sp modelId="{B40C08E4-D587-421D-AD38-E4B8F0788ED3}">
      <dsp:nvSpPr>
        <dsp:cNvPr id="0" name=""/>
        <dsp:cNvSpPr/>
      </dsp:nvSpPr>
      <dsp:spPr>
        <a:xfrm>
          <a:off x="1562478" y="2079294"/>
          <a:ext cx="1326796" cy="1384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99722-D52B-4313-A521-C5628CEEE59F}">
      <dsp:nvSpPr>
        <dsp:cNvPr id="0" name=""/>
        <dsp:cNvSpPr/>
      </dsp:nvSpPr>
      <dsp:spPr>
        <a:xfrm>
          <a:off x="3121464" y="322408"/>
          <a:ext cx="464378" cy="4643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1F43E-B1B9-4A8F-8719-A44998E34E5D}">
      <dsp:nvSpPr>
        <dsp:cNvPr id="0" name=""/>
        <dsp:cNvSpPr/>
      </dsp:nvSpPr>
      <dsp:spPr>
        <a:xfrm>
          <a:off x="3121464" y="921861"/>
          <a:ext cx="1326796" cy="1094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/>
            <a:t>Il conseguimento del titolo avviene attraverso un percorso di studio e lavoro</a:t>
          </a:r>
        </a:p>
      </dsp:txBody>
      <dsp:txXfrm>
        <a:off x="3121464" y="921861"/>
        <a:ext cx="1326796" cy="1094607"/>
      </dsp:txXfrm>
    </dsp:sp>
    <dsp:sp modelId="{DC65A50D-8787-464D-9C44-12EF0BC63503}">
      <dsp:nvSpPr>
        <dsp:cNvPr id="0" name=""/>
        <dsp:cNvSpPr/>
      </dsp:nvSpPr>
      <dsp:spPr>
        <a:xfrm>
          <a:off x="3121464" y="2079294"/>
          <a:ext cx="1326796" cy="1384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6F2CF-2B18-4C16-BD20-F99CBFADF71B}">
      <dsp:nvSpPr>
        <dsp:cNvPr id="0" name=""/>
        <dsp:cNvSpPr/>
      </dsp:nvSpPr>
      <dsp:spPr>
        <a:xfrm>
          <a:off x="5446981" y="319168"/>
          <a:ext cx="464378" cy="4643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754D9-FB4B-4555-B38B-F1C86ECD6DE5}">
      <dsp:nvSpPr>
        <dsp:cNvPr id="0" name=""/>
        <dsp:cNvSpPr/>
      </dsp:nvSpPr>
      <dsp:spPr>
        <a:xfrm>
          <a:off x="5446981" y="918621"/>
          <a:ext cx="1326796" cy="1094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400" kern="1200"/>
            <a:t>concordato tra istituzione formativa e azienda, che si articola in:</a:t>
          </a:r>
        </a:p>
      </dsp:txBody>
      <dsp:txXfrm>
        <a:off x="5446981" y="918621"/>
        <a:ext cx="1326796" cy="1094607"/>
      </dsp:txXfrm>
    </dsp:sp>
    <dsp:sp modelId="{6B99283E-F3A7-4631-89D4-1F1A6EB258AB}">
      <dsp:nvSpPr>
        <dsp:cNvPr id="0" name=""/>
        <dsp:cNvSpPr/>
      </dsp:nvSpPr>
      <dsp:spPr>
        <a:xfrm>
          <a:off x="4680450" y="2069574"/>
          <a:ext cx="2859857" cy="13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periodi</a:t>
          </a:r>
          <a:r>
            <a:rPr lang="en-US" sz="1100" kern="1200" dirty="0"/>
            <a:t>	di </a:t>
          </a:r>
          <a:r>
            <a:rPr lang="en-US" sz="1100" kern="1200" dirty="0" err="1"/>
            <a:t>formazione</a:t>
          </a:r>
          <a:r>
            <a:rPr lang="en-US" sz="1100" kern="1200" dirty="0"/>
            <a:t>	</a:t>
          </a:r>
          <a:r>
            <a:rPr lang="en-US" sz="1100" kern="1200" dirty="0" err="1"/>
            <a:t>interna</a:t>
          </a:r>
          <a:r>
            <a:rPr lang="en-US" sz="1100" kern="1200" dirty="0"/>
            <a:t>	in </a:t>
          </a:r>
          <a:r>
            <a:rPr lang="en-US" sz="1100" kern="1200" dirty="0" err="1"/>
            <a:t>azienda</a:t>
          </a:r>
          <a:r>
            <a:rPr lang="en-US" sz="1100" kern="1200" dirty="0"/>
            <a:t>, </a:t>
          </a:r>
          <a:r>
            <a:rPr lang="en-US" sz="1100" kern="1200" dirty="0" err="1"/>
            <a:t>svolta</a:t>
          </a:r>
          <a:r>
            <a:rPr lang="en-US" sz="1100" kern="1200" dirty="0"/>
            <a:t>	</a:t>
          </a:r>
          <a:r>
            <a:rPr lang="en-US" sz="1100" kern="1200" dirty="0" err="1"/>
            <a:t>anche</a:t>
          </a:r>
          <a:r>
            <a:rPr lang="en-US" sz="1100" kern="1200" dirty="0"/>
            <a:t>	in	</a:t>
          </a:r>
          <a:r>
            <a:rPr lang="en-US" sz="1100" kern="1200" dirty="0" err="1"/>
            <a:t>assetto</a:t>
          </a:r>
          <a:r>
            <a:rPr lang="en-US" sz="1100" kern="1200" dirty="0"/>
            <a:t>  </a:t>
          </a:r>
          <a:r>
            <a:rPr lang="en-US" sz="1100" kern="1200" dirty="0" err="1"/>
            <a:t>lavorativo</a:t>
          </a:r>
          <a:r>
            <a:rPr lang="en-US" sz="1100" kern="1200" dirty="0"/>
            <a:t>;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periodi</a:t>
          </a:r>
          <a:r>
            <a:rPr lang="en-US" sz="1100" kern="1200" dirty="0"/>
            <a:t> di </a:t>
          </a:r>
          <a:r>
            <a:rPr lang="en-US" sz="1100" kern="1200" dirty="0" err="1"/>
            <a:t>formazione</a:t>
          </a:r>
          <a:r>
            <a:rPr lang="en-US" sz="1100" kern="1200" dirty="0"/>
            <a:t> </a:t>
          </a:r>
          <a:r>
            <a:rPr lang="en-US" sz="1100" kern="1200" dirty="0" err="1"/>
            <a:t>esterna</a:t>
          </a:r>
          <a:r>
            <a:rPr lang="en-US" sz="1100" kern="1200" dirty="0"/>
            <a:t>, </a:t>
          </a:r>
          <a:r>
            <a:rPr lang="en-US" sz="1100" kern="1200" dirty="0" err="1"/>
            <a:t>presso</a:t>
          </a:r>
          <a:r>
            <a:rPr lang="en-US" sz="1100" kern="1200" dirty="0"/>
            <a:t> </a:t>
          </a:r>
          <a:r>
            <a:rPr lang="en-US" sz="1100" kern="1200" dirty="0" err="1"/>
            <a:t>l’istituzione</a:t>
          </a:r>
          <a:r>
            <a:rPr lang="en-US" sz="1100" kern="1200" dirty="0"/>
            <a:t> </a:t>
          </a:r>
          <a:r>
            <a:rPr lang="en-US" sz="1100" kern="1200" dirty="0" err="1"/>
            <a:t>formativa</a:t>
          </a:r>
          <a:r>
            <a:rPr lang="en-US" sz="1100" kern="1200" dirty="0"/>
            <a:t>, secondo determinate </a:t>
          </a:r>
          <a:r>
            <a:rPr lang="en-US" sz="1100" kern="1200" dirty="0" err="1"/>
            <a:t>durate</a:t>
          </a:r>
          <a:r>
            <a:rPr lang="en-US" sz="1100" kern="1200" dirty="0"/>
            <a:t> </a:t>
          </a:r>
          <a:r>
            <a:rPr lang="en-US" sz="1100" kern="1200" dirty="0" err="1"/>
            <a:t>massime</a:t>
          </a:r>
          <a:r>
            <a:rPr lang="en-US" sz="1100" kern="1200" dirty="0"/>
            <a:t> (</a:t>
          </a:r>
          <a:r>
            <a:rPr lang="en-US" sz="1100" kern="1200" dirty="0" err="1"/>
            <a:t>espresse</a:t>
          </a:r>
          <a:r>
            <a:rPr lang="en-US" sz="1100" kern="1200" dirty="0"/>
            <a:t> in </a:t>
          </a:r>
          <a:r>
            <a:rPr lang="en-US" sz="1100" kern="1200" dirty="0" err="1"/>
            <a:t>percentuali</a:t>
          </a:r>
          <a:r>
            <a:rPr lang="en-US" sz="1100" kern="1200" dirty="0"/>
            <a:t>);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periodi</a:t>
          </a:r>
          <a:r>
            <a:rPr lang="en-US" sz="1100" kern="1200" dirty="0"/>
            <a:t> di </a:t>
          </a:r>
          <a:r>
            <a:rPr lang="en-US" sz="1100" kern="1200" dirty="0" err="1"/>
            <a:t>lavoro</a:t>
          </a:r>
          <a:r>
            <a:rPr lang="en-US" sz="1100" kern="1200" dirty="0"/>
            <a:t> in </a:t>
          </a:r>
          <a:r>
            <a:rPr lang="en-US" sz="1100" kern="1200" dirty="0" err="1"/>
            <a:t>azienda</a:t>
          </a:r>
          <a:r>
            <a:rPr lang="en-US" sz="1100" kern="1200" dirty="0"/>
            <a:t>.</a:t>
          </a:r>
        </a:p>
      </dsp:txBody>
      <dsp:txXfrm>
        <a:off x="4680450" y="2069574"/>
        <a:ext cx="2859857" cy="13973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FE6A30-A5B4-4E5B-A0D9-61078EC42CDA}">
      <dsp:nvSpPr>
        <dsp:cNvPr id="0" name=""/>
        <dsp:cNvSpPr/>
      </dsp:nvSpPr>
      <dsp:spPr>
        <a:xfrm>
          <a:off x="441900" y="633040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337436-5392-4571-8DB9-5BC05AD2BE5D}">
      <dsp:nvSpPr>
        <dsp:cNvPr id="0" name=""/>
        <dsp:cNvSpPr/>
      </dsp:nvSpPr>
      <dsp:spPr>
        <a:xfrm>
          <a:off x="73440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A520E-0B2E-4A07-AE66-94AB71D4AD77}">
      <dsp:nvSpPr>
        <dsp:cNvPr id="0" name=""/>
        <dsp:cNvSpPr/>
      </dsp:nvSpPr>
      <dsp:spPr>
        <a:xfrm>
          <a:off x="315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Decreto Legislativo n. 81 del 15 giugno 2015 («Jobs act»)</a:t>
          </a:r>
        </a:p>
      </dsp:txBody>
      <dsp:txXfrm>
        <a:off x="3150" y="2433040"/>
        <a:ext cx="2250000" cy="720000"/>
      </dsp:txXfrm>
    </dsp:sp>
    <dsp:sp modelId="{B25B7387-F432-4747-A392-5E740A00A1FA}">
      <dsp:nvSpPr>
        <dsp:cNvPr id="0" name=""/>
        <dsp:cNvSpPr/>
      </dsp:nvSpPr>
      <dsp:spPr>
        <a:xfrm>
          <a:off x="3085650" y="633040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F8D70-CD75-4789-9021-21EBC3EE3645}">
      <dsp:nvSpPr>
        <dsp:cNvPr id="0" name=""/>
        <dsp:cNvSpPr/>
      </dsp:nvSpPr>
      <dsp:spPr>
        <a:xfrm>
          <a:off x="337815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87D1A-81D4-4D01-B36E-0483597CE85D}">
      <dsp:nvSpPr>
        <dsp:cNvPr id="0" name=""/>
        <dsp:cNvSpPr/>
      </dsp:nvSpPr>
      <dsp:spPr>
        <a:xfrm>
          <a:off x="264690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Decreto Interministeriale del 12 ottobre 2015</a:t>
          </a:r>
        </a:p>
      </dsp:txBody>
      <dsp:txXfrm>
        <a:off x="2646900" y="2433040"/>
        <a:ext cx="2250000" cy="720000"/>
      </dsp:txXfrm>
    </dsp:sp>
    <dsp:sp modelId="{51F27906-0E28-4E4B-8746-0C4CCCCBA4AC}">
      <dsp:nvSpPr>
        <dsp:cNvPr id="0" name=""/>
        <dsp:cNvSpPr/>
      </dsp:nvSpPr>
      <dsp:spPr>
        <a:xfrm>
          <a:off x="5729400" y="633040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5E980-6F5E-4D70-870B-3F2993646FC0}">
      <dsp:nvSpPr>
        <dsp:cNvPr id="0" name=""/>
        <dsp:cNvSpPr/>
      </dsp:nvSpPr>
      <dsp:spPr>
        <a:xfrm>
          <a:off x="6021900" y="925540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18016-5044-4E49-A86F-D0A733F9B1DD}">
      <dsp:nvSpPr>
        <dsp:cNvPr id="0" name=""/>
        <dsp:cNvSpPr/>
      </dsp:nvSpPr>
      <dsp:spPr>
        <a:xfrm>
          <a:off x="5290650" y="243304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Contratti collettivi nazionali di lavoro (CCNL)</a:t>
          </a:r>
        </a:p>
      </dsp:txBody>
      <dsp:txXfrm>
        <a:off x="5290650" y="2433040"/>
        <a:ext cx="2250000" cy="720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3B07A6-F61F-45E7-B1CE-A2706B483466}">
      <dsp:nvSpPr>
        <dsp:cNvPr id="0" name=""/>
        <dsp:cNvSpPr/>
      </dsp:nvSpPr>
      <dsp:spPr>
        <a:xfrm rot="5400000">
          <a:off x="3615352" y="-520976"/>
          <a:ext cx="3028864" cy="482803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per le ore di formazione svolte nell’istituzione formativa (formazione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esterna) il datore è esonerato da ogni obbligo retributivo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per le ore di formazione a carico del datore di lavoro (formazione interna) è  riconosciuta all’apprendista una retribuzione pari al 10% di quella che gli  sarebbe dovuta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per le ore lavorate: l’accordo interconfederale del 18 maggio 2016 tra  Confindustria e Cgil-Cisl-Uil, stabilisce: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sottoinquadamento di due livello per la prima metà del contratto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sottoinquadramento di un livello per la seconda metà del contratto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/>
            <a:t>(sottoinquadramento di un livello per tutta la durata del contratto se  è inferiore a un anno)</a:t>
          </a:r>
        </a:p>
      </dsp:txBody>
      <dsp:txXfrm rot="5400000">
        <a:off x="3615352" y="-520976"/>
        <a:ext cx="3028864" cy="4828032"/>
      </dsp:txXfrm>
    </dsp:sp>
    <dsp:sp modelId="{ACB5AF8B-FB21-4A9A-AF50-36A5D220547D}">
      <dsp:nvSpPr>
        <dsp:cNvPr id="0" name=""/>
        <dsp:cNvSpPr/>
      </dsp:nvSpPr>
      <dsp:spPr>
        <a:xfrm>
          <a:off x="0" y="0"/>
          <a:ext cx="2715768" cy="378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La definizione della retribuzione (salvo diversa previsione dei contratti collettivi)  segue un principio comune:</a:t>
          </a:r>
        </a:p>
      </dsp:txBody>
      <dsp:txXfrm>
        <a:off x="0" y="0"/>
        <a:ext cx="2715768" cy="378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241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42128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220318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14083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3811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198245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245124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94956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74110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122548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</p:spTree>
    <p:extLst>
      <p:ext uri="{BB962C8B-B14F-4D97-AF65-F5344CB8AC3E}">
        <p14:creationId xmlns:p14="http://schemas.microsoft.com/office/powerpoint/2010/main" xmlns="" val="41951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lang="it-IT" spc="-35" smtClean="0"/>
              <a:pPr marL="38100">
                <a:lnSpc>
                  <a:spcPct val="100000"/>
                </a:lnSpc>
                <a:spcBef>
                  <a:spcPts val="80"/>
                </a:spcBef>
              </a:pPr>
              <a:t>‹N›</a:t>
            </a:fld>
            <a:endParaRPr lang="it-IT" spc="-35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267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mele@co.anpalservizi.i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0">
            <a:extLst>
              <a:ext uri="{FF2B5EF4-FFF2-40B4-BE49-F238E27FC236}">
                <a16:creationId xmlns:a16="http://schemas.microsoft.com/office/drawing/2014/main" xmlns="" id="{52C0B2E1-0268-42EC-ABD3-94F81A05BC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xmlns="" id="{7D2256B4-48EA-40FC-BBC0-AA1EE6E008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14">
            <a:extLst>
              <a:ext uri="{FF2B5EF4-FFF2-40B4-BE49-F238E27FC236}">
                <a16:creationId xmlns:a16="http://schemas.microsoft.com/office/drawing/2014/main" xmlns="" id="{3D44BCCA-102D-4A9D-B1E4-2450CAF0B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16">
            <a:extLst>
              <a:ext uri="{FF2B5EF4-FFF2-40B4-BE49-F238E27FC236}">
                <a16:creationId xmlns:a16="http://schemas.microsoft.com/office/drawing/2014/main" xmlns="" id="{FBDCECDC-EEE3-4128-AA5E-82A8C0879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260EDE0-989C-4E16-AF94-F652294D8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1F3985C0-E548-44D2-B30E-F3E42DADE1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0" y="0"/>
            <a:ext cx="9141714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0" cy="389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marR="5080"/>
            <a:r>
              <a:rPr lang="en-US" sz="7400">
                <a:solidFill>
                  <a:srgbClr val="FFFFFF"/>
                </a:solidFill>
              </a:rPr>
              <a:t>L’apprendistato per l’alta formazione e  la ricerca</a:t>
            </a:r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xmlns="" id="{065175AC-CCA7-4D44-8DDF-890988290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5537" y="331691"/>
            <a:ext cx="27051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xmlns="" id="{F702220C-193A-49E7-989C-7F6F15917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8837" y="92419"/>
            <a:ext cx="180022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36">
            <a:extLst>
              <a:ext uri="{FF2B5EF4-FFF2-40B4-BE49-F238E27FC236}">
                <a16:creationId xmlns:a16="http://schemas.microsoft.com/office/drawing/2014/main" xmlns="" id="{19628DDF-65BF-4C8D-9FE0-D02158378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xmlns="" id="{B116EFE6-AA29-4179-8372-BCE2CA97B3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5" name="Straight Connector 40">
            <a:extLst>
              <a:ext uri="{FF2B5EF4-FFF2-40B4-BE49-F238E27FC236}">
                <a16:creationId xmlns:a16="http://schemas.microsoft.com/office/drawing/2014/main" xmlns="" id="{F4BDD6CA-80C0-4861-B6B6-E3B928D629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6" name="Rectangle 42">
            <a:extLst>
              <a:ext uri="{FF2B5EF4-FFF2-40B4-BE49-F238E27FC236}">
                <a16:creationId xmlns:a16="http://schemas.microsoft.com/office/drawing/2014/main" xmlns="" id="{9A7CE97B-56DB-468B-A006-749601440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284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44">
            <a:extLst>
              <a:ext uri="{FF2B5EF4-FFF2-40B4-BE49-F238E27FC236}">
                <a16:creationId xmlns:a16="http://schemas.microsoft.com/office/drawing/2014/main" xmlns="" id="{571093C2-1867-442A-857B-E469565FBE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2286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909" y="5965908"/>
            <a:ext cx="7543800" cy="822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/>
            <a:r>
              <a:rPr lang="en-US" sz="3100" dirty="0" err="1">
                <a:solidFill>
                  <a:srgbClr val="FFFFFF"/>
                </a:solidFill>
              </a:rPr>
              <a:t>Aspetti</a:t>
            </a:r>
            <a:r>
              <a:rPr lang="en-US" sz="3100" dirty="0">
                <a:solidFill>
                  <a:srgbClr val="FFFFFF"/>
                </a:solidFill>
              </a:rPr>
              <a:t> </a:t>
            </a:r>
            <a:r>
              <a:rPr lang="en-US" sz="3100" dirty="0" err="1">
                <a:solidFill>
                  <a:srgbClr val="FFFFFF"/>
                </a:solidFill>
              </a:rPr>
              <a:t>contributivi</a:t>
            </a:r>
            <a:r>
              <a:rPr lang="en-US" sz="3100" dirty="0">
                <a:solidFill>
                  <a:srgbClr val="FFFFFF"/>
                </a:solidFill>
              </a:rPr>
              <a:t> e </a:t>
            </a:r>
            <a:r>
              <a:rPr lang="en-US" sz="3100" dirty="0" err="1">
                <a:solidFill>
                  <a:srgbClr val="FFFFFF"/>
                </a:solidFill>
              </a:rPr>
              <a:t>previdenziali</a:t>
            </a:r>
            <a:r>
              <a:rPr lang="en-US" sz="3100" dirty="0">
                <a:solidFill>
                  <a:srgbClr val="FFFFFF"/>
                </a:solidFill>
              </a:rPr>
              <a:t> (2/2)</a:t>
            </a:r>
          </a:p>
        </p:txBody>
      </p:sp>
      <p:sp>
        <p:nvSpPr>
          <p:cNvPr id="58" name="Rectangle 46">
            <a:extLst>
              <a:ext uri="{FF2B5EF4-FFF2-40B4-BE49-F238E27FC236}">
                <a16:creationId xmlns:a16="http://schemas.microsoft.com/office/drawing/2014/main" xmlns="" id="{8BB16461-D3DF-4836-B20B-4E94CAD207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4906176"/>
            <a:ext cx="914171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10</a:t>
            </a:fld>
            <a:endParaRPr lang="en-US" spc="-35"/>
          </a:p>
        </p:txBody>
      </p:sp>
      <p:sp>
        <p:nvSpPr>
          <p:cNvPr id="5" name="object 5"/>
          <p:cNvSpPr/>
          <p:nvPr/>
        </p:nvSpPr>
        <p:spPr>
          <a:xfrm>
            <a:off x="36045" y="-33797"/>
            <a:ext cx="9141619" cy="4935382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24192" y="4901585"/>
            <a:ext cx="3883763" cy="2657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508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Tale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aliquota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contributiva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si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mantiene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per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tutta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la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durata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del 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apprendistato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e per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i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12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mesi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successivi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alla</a:t>
            </a:r>
            <a:r>
              <a:rPr lang="en-US" sz="1700" cap="all" spc="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700" cap="all" spc="200" dirty="0" err="1">
                <a:solidFill>
                  <a:srgbClr val="FFFFFF"/>
                </a:solidFill>
                <a:latin typeface="+mj-lt"/>
              </a:rPr>
              <a:t>conferma</a:t>
            </a:r>
            <a:endParaRPr lang="en-US" sz="1700" cap="all" spc="2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Sanzioni / Risoluzione del contratto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ject 3"/>
          <p:cNvSpPr txBox="1"/>
          <p:nvPr/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54965" marR="5080" indent="-342900" defTabSz="914400">
              <a:lnSpc>
                <a:spcPct val="90000"/>
              </a:lnSpc>
              <a:spcBef>
                <a:spcPts val="100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Inadempimento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della </a:t>
            </a:r>
            <a:r>
              <a:rPr lang="en-US" sz="1700" spc="2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formazione: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datore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lavoro </a:t>
            </a:r>
            <a:r>
              <a:rPr lang="en-US" sz="1700" spc="-5">
                <a:solidFill>
                  <a:schemeClr val="tx1">
                    <a:lumMod val="75000"/>
                    <a:lumOff val="25000"/>
                  </a:schemeClr>
                </a:solidFill>
              </a:rPr>
              <a:t>è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tenuto </a:t>
            </a:r>
            <a:r>
              <a:rPr lang="en-US" sz="1700" spc="65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versare </a:t>
            </a:r>
            <a:r>
              <a:rPr lang="en-US" sz="1700" spc="65">
                <a:solidFill>
                  <a:schemeClr val="tx1">
                    <a:lumMod val="75000"/>
                    <a:lumOff val="25000"/>
                  </a:schemeClr>
                </a:solidFill>
              </a:rPr>
              <a:t>la  </a:t>
            </a:r>
            <a:r>
              <a:rPr lang="en-US" sz="1700" spc="20">
                <a:solidFill>
                  <a:schemeClr val="tx1">
                    <a:lumMod val="75000"/>
                    <a:lumOff val="25000"/>
                  </a:schemeClr>
                </a:solidFill>
              </a:rPr>
              <a:t>differenza tra </a:t>
            </a:r>
            <a:r>
              <a:rPr lang="en-US" sz="1700" spc="6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contribuzione versata </a:t>
            </a:r>
            <a:r>
              <a:rPr lang="en-US" sz="1700" spc="-5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quella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dovuta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con </a:t>
            </a:r>
            <a:r>
              <a:rPr lang="en-US" sz="1700" spc="10">
                <a:solidFill>
                  <a:schemeClr val="tx1">
                    <a:lumMod val="75000"/>
                    <a:lumOff val="25000"/>
                  </a:schemeClr>
                </a:solidFill>
              </a:rPr>
              <a:t>riferimento </a:t>
            </a:r>
            <a:r>
              <a:rPr lang="en-US" sz="1700" spc="50">
                <a:solidFill>
                  <a:schemeClr val="tx1">
                    <a:lumMod val="75000"/>
                    <a:lumOff val="25000"/>
                  </a:schemeClr>
                </a:solidFill>
              </a:rPr>
              <a:t>al 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livello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inquadramento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contrattuale </a:t>
            </a:r>
            <a:r>
              <a:rPr lang="en-US" sz="1700" spc="20">
                <a:solidFill>
                  <a:schemeClr val="tx1">
                    <a:lumMod val="75000"/>
                    <a:lumOff val="25000"/>
                  </a:schemeClr>
                </a:solidFill>
              </a:rPr>
              <a:t>superiore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che sarebbe stato 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raggiunto </a:t>
            </a:r>
            <a:r>
              <a:rPr lang="en-US" sz="1700" spc="50">
                <a:solidFill>
                  <a:schemeClr val="tx1">
                    <a:lumMod val="75000"/>
                    <a:lumOff val="25000"/>
                  </a:schemeClr>
                </a:solidFill>
              </a:rPr>
              <a:t>dal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lavoratore </a:t>
            </a:r>
            <a:r>
              <a:rPr lang="en-US" sz="1700" spc="60">
                <a:solidFill>
                  <a:schemeClr val="tx1">
                    <a:lumMod val="75000"/>
                    <a:lumOff val="25000"/>
                  </a:schemeClr>
                </a:solidFill>
              </a:rPr>
              <a:t>al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termine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periodo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apprendistato, 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maggiorata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del 100%,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con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esclusione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qualsiasi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sanzione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omessa 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contribuzione.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93160" defTabSz="914400">
              <a:lnSpc>
                <a:spcPct val="90000"/>
              </a:lnSpc>
              <a:spcBef>
                <a:spcPts val="115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z="1700" spc="-160">
                <a:solidFill>
                  <a:schemeClr val="tx1">
                    <a:lumMod val="75000"/>
                    <a:lumOff val="25000"/>
                  </a:schemeClr>
                </a:solidFill>
              </a:rPr>
              <a:t>*** ***</a:t>
            </a:r>
            <a:r>
              <a:rPr lang="en-US" sz="1700" spc="-254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160">
                <a:solidFill>
                  <a:schemeClr val="tx1">
                    <a:lumMod val="75000"/>
                    <a:lumOff val="25000"/>
                  </a:schemeClr>
                </a:solidFill>
              </a:rPr>
              <a:t>***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965" marR="5080" indent="-342900" defTabSz="914400">
              <a:lnSpc>
                <a:spcPct val="90000"/>
              </a:lnSpc>
              <a:spcBef>
                <a:spcPts val="80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Possibilità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recesso </a:t>
            </a:r>
            <a:r>
              <a:rPr lang="en-US" sz="1700" spc="60">
                <a:solidFill>
                  <a:schemeClr val="tx1">
                    <a:lumMod val="75000"/>
                    <a:lumOff val="25000"/>
                  </a:schemeClr>
                </a:solidFill>
              </a:rPr>
              <a:t>al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termine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periodo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apprendistato: </a:t>
            </a:r>
            <a:r>
              <a:rPr lang="en-US" sz="1700" spc="50">
                <a:solidFill>
                  <a:schemeClr val="tx1">
                    <a:lumMod val="75000"/>
                    <a:lumOff val="25000"/>
                  </a:schemeClr>
                </a:solidFill>
              </a:rPr>
              <a:t>ai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sensi 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dell'art.2118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Codice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Civile,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con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preavviso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decorrente </a:t>
            </a:r>
            <a:r>
              <a:rPr lang="en-US" sz="1700" spc="55">
                <a:solidFill>
                  <a:schemeClr val="tx1">
                    <a:lumMod val="75000"/>
                    <a:lumOff val="25000"/>
                  </a:schemeClr>
                </a:solidFill>
              </a:rPr>
              <a:t>dal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medesimo 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termine. </a:t>
            </a:r>
            <a:r>
              <a:rPr lang="en-US" sz="1700" spc="65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nessuna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delle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parti </a:t>
            </a:r>
            <a:r>
              <a:rPr lang="en-US" sz="1700" spc="10">
                <a:solidFill>
                  <a:schemeClr val="tx1">
                    <a:lumMod val="75000"/>
                    <a:lumOff val="25000"/>
                  </a:schemeClr>
                </a:solidFill>
              </a:rPr>
              <a:t>recede,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rapporto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prosegue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come</a:t>
            </a:r>
            <a:r>
              <a:rPr lang="en-US" sz="1700" spc="-28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ordinario  rapporto</a:t>
            </a:r>
            <a:r>
              <a:rPr lang="en-US" sz="1700" spc="-7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700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700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subordinato</a:t>
            </a:r>
            <a:r>
              <a:rPr lang="en-US" sz="1700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1700" spc="-5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tempo</a:t>
            </a:r>
            <a:r>
              <a:rPr lang="en-US" sz="1700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indeterminato.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 defTabSz="914400">
              <a:lnSpc>
                <a:spcPct val="90000"/>
              </a:lnSpc>
              <a:spcBef>
                <a:spcPts val="116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All’apprendista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si </a:t>
            </a:r>
            <a:r>
              <a:rPr lang="en-US" sz="1700" spc="55">
                <a:solidFill>
                  <a:schemeClr val="tx1">
                    <a:lumMod val="75000"/>
                    <a:lumOff val="25000"/>
                  </a:schemeClr>
                </a:solidFill>
              </a:rPr>
              <a:t>applica la </a:t>
            </a:r>
            <a:r>
              <a:rPr lang="en-US" sz="1700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disciplina </a:t>
            </a:r>
            <a:r>
              <a:rPr lang="en-US" sz="1700" spc="20">
                <a:solidFill>
                  <a:schemeClr val="tx1">
                    <a:lumMod val="75000"/>
                    <a:lumOff val="25000"/>
                  </a:schemeClr>
                </a:solidFill>
              </a:rPr>
              <a:t>vigente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sz="1700" spc="50">
                <a:solidFill>
                  <a:schemeClr val="tx1">
                    <a:lumMod val="75000"/>
                    <a:lumOff val="25000"/>
                  </a:schemeClr>
                </a:solidFill>
              </a:rPr>
              <a:t>caso </a:t>
            </a:r>
            <a:r>
              <a:rPr lang="en-US" sz="1700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700" spc="30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licenziamento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965" defTabSz="914400">
              <a:lnSpc>
                <a:spcPct val="90000"/>
              </a:lnSpc>
              <a:spcBef>
                <a:spcPts val="36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z="1700" spc="30">
                <a:solidFill>
                  <a:schemeClr val="tx1">
                    <a:lumMod val="75000"/>
                    <a:lumOff val="25000"/>
                  </a:schemeClr>
                </a:solidFill>
              </a:rPr>
              <a:t>illegittimo</a:t>
            </a:r>
            <a:r>
              <a:rPr lang="en-US" sz="1700" spc="-6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>
                <a:solidFill>
                  <a:schemeClr val="tx1">
                    <a:lumMod val="75000"/>
                    <a:lumOff val="25000"/>
                  </a:schemeClr>
                </a:solidFill>
              </a:rPr>
              <a:t>(D.Lgs.</a:t>
            </a:r>
            <a:r>
              <a:rPr lang="en-US" sz="1700" spc="-8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n.</a:t>
            </a:r>
            <a:r>
              <a:rPr lang="en-US" sz="1700" spc="-4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35">
                <a:solidFill>
                  <a:schemeClr val="tx1">
                    <a:lumMod val="75000"/>
                    <a:lumOff val="25000"/>
                  </a:schemeClr>
                </a:solidFill>
              </a:rPr>
              <a:t>23/15 </a:t>
            </a:r>
            <a:r>
              <a:rPr lang="en-US" sz="1700" spc="1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1700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Contratto</a:t>
            </a:r>
            <a:r>
              <a:rPr lang="en-US" sz="1700" spc="-3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1700" spc="-5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15">
                <a:solidFill>
                  <a:schemeClr val="tx1">
                    <a:lumMod val="75000"/>
                    <a:lumOff val="25000"/>
                  </a:schemeClr>
                </a:solidFill>
              </a:rPr>
              <a:t>tutele</a:t>
            </a:r>
            <a:r>
              <a:rPr lang="en-US" sz="1700" spc="-8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>
                <a:solidFill>
                  <a:schemeClr val="tx1">
                    <a:lumMod val="75000"/>
                    <a:lumOff val="25000"/>
                  </a:schemeClr>
                </a:solidFill>
              </a:rPr>
              <a:t>crescenti)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>
                <a:solidFill>
                  <a:schemeClr val="tx2"/>
                </a:solidFill>
              </a:rPr>
              <a:pPr>
                <a:spcBef>
                  <a:spcPts val="80"/>
                </a:spcBef>
              </a:pPr>
              <a:t>11</a:t>
            </a:fld>
            <a:endParaRPr lang="en-US" spc="-35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Vantaggi per le aziende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ject 3"/>
          <p:cNvSpPr txBox="1"/>
          <p:nvPr/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55600" indent="-342900" defTabSz="914400">
              <a:lnSpc>
                <a:spcPct val="90000"/>
              </a:lnSpc>
              <a:spcBef>
                <a:spcPts val="10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L’azienda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con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contratto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alta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ricerca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pc="48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965" defTabSz="914400">
              <a:lnSpc>
                <a:spcPct val="90000"/>
              </a:lnSpc>
              <a:spcBef>
                <a:spcPts val="114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l’opportunità</a:t>
            </a:r>
            <a:r>
              <a:rPr lang="en-US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reclutare</a:t>
            </a:r>
            <a:r>
              <a:rPr lang="en-US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formare</a:t>
            </a:r>
            <a:r>
              <a:rPr lang="en-US" spc="-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alla</a:t>
            </a:r>
            <a:r>
              <a:rPr lang="en-US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ricerca</a:t>
            </a:r>
            <a:r>
              <a:rPr lang="en-US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giovani</a:t>
            </a:r>
            <a:r>
              <a:rPr lang="en-US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alti</a:t>
            </a:r>
            <a:r>
              <a:rPr lang="en-US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potenziali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30"/>
              </a:spcBef>
              <a:buClr>
                <a:schemeClr val="accent1"/>
              </a:buClr>
              <a:buFont typeface="Calibri" panose="020F0502020204030204" pitchFamily="34" charset="0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 defTabSz="914400">
              <a:lnSpc>
                <a:spcPct val="90000"/>
              </a:lnSpc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9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possibilità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conseguire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Dottorato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ricerca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rappresenta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valore</a:t>
            </a:r>
            <a:r>
              <a:rPr lang="en-US" spc="-2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965" defTabSz="914400">
              <a:lnSpc>
                <a:spcPct val="90000"/>
              </a:lnSpc>
              <a:spcBef>
                <a:spcPts val="12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l’azienda</a:t>
            </a:r>
            <a:r>
              <a:rPr lang="en-US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en-US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ottica</a:t>
            </a:r>
            <a:r>
              <a:rPr lang="en-US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employer</a:t>
            </a:r>
            <a:r>
              <a:rPr lang="en-US" spc="-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branding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30"/>
              </a:spcBef>
              <a:buClr>
                <a:schemeClr val="accent1"/>
              </a:buClr>
              <a:buFont typeface="Calibri" panose="020F0502020204030204" pitchFamily="34" charset="0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965" marR="5080" indent="-342900" defTabSz="914400">
              <a:lnSpc>
                <a:spcPct val="90000"/>
              </a:lnSpc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Benefici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contributivi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economici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normativi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aliquota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contributiva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ridotta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possibilità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sottoinquadramento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esonero</a:t>
            </a:r>
            <a:r>
              <a:rPr lang="en-US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retributivo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retribuzione</a:t>
            </a:r>
            <a:r>
              <a:rPr lang="en-US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ridotta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</a:t>
            </a:r>
            <a:r>
              <a:rPr lang="en-US" spc="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ore 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costi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della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esterna</a:t>
            </a:r>
            <a:r>
              <a:rPr lang="en-US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n-US" spc="-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coperti</a:t>
            </a:r>
            <a:r>
              <a:rPr lang="en-US" spc="-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finanziamenti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Regione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Campania;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esclusione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dal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computo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limiti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numerici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previsti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</a:t>
            </a:r>
            <a:r>
              <a:rPr lang="en-US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leggi</a:t>
            </a:r>
            <a:r>
              <a:rPr lang="en-US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contratti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collettivi</a:t>
            </a:r>
            <a:r>
              <a:rPr lang="en-US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US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l'applicazione</a:t>
            </a:r>
            <a:r>
              <a:rPr lang="en-US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 </a:t>
            </a:r>
            <a:r>
              <a:rPr lang="en-US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particolari</a:t>
            </a:r>
            <a:r>
              <a:rPr lang="en-US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normative </a:t>
            </a:r>
            <a:r>
              <a:rPr lang="en-US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-2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istituti</a:t>
            </a:r>
            <a:r>
              <a:rPr lang="en-US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>
                <a:solidFill>
                  <a:schemeClr val="tx2"/>
                </a:solidFill>
              </a:rPr>
              <a:pPr>
                <a:spcBef>
                  <a:spcPts val="80"/>
                </a:spcBef>
              </a:pPr>
              <a:t>12</a:t>
            </a:fld>
            <a:endParaRPr lang="en-US" spc="-35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asellaDiTesto 2">
            <a:extLst>
              <a:ext uri="{FF2B5EF4-FFF2-40B4-BE49-F238E27FC236}">
                <a16:creationId xmlns:a16="http://schemas.microsoft.com/office/drawing/2014/main" xmlns="" id="{F5E933F3-84EA-4A19-A03E-E3D2691E4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1881188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dirty="0">
                <a:solidFill>
                  <a:schemeClr val="tx1"/>
                </a:solidFill>
              </a:rPr>
              <a:t>Per informazioni scrivere a </a:t>
            </a:r>
            <a:r>
              <a:rPr lang="it-IT" altLang="it-IT" dirty="0">
                <a:solidFill>
                  <a:schemeClr val="tx1"/>
                </a:solidFill>
                <a:hlinkClick r:id="rId2"/>
              </a:rPr>
              <a:t>smele@co.anpalservizi.it</a:t>
            </a:r>
            <a:r>
              <a:rPr lang="it-IT" altLang="it-IT" dirty="0">
                <a:solidFill>
                  <a:schemeClr val="tx1"/>
                </a:solidFill>
              </a:rPr>
              <a:t> e scrivere nell’Oggetto: richiesta informazioni Apprendistato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solidFill>
                  <a:srgbClr val="FFFFFF"/>
                </a:solidFill>
              </a:rPr>
              <a:t>L’apprendistato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ject 3"/>
          <p:cNvSpPr txBox="1"/>
          <p:nvPr/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55600" indent="-342900" defTabSz="914400">
              <a:lnSpc>
                <a:spcPct val="90000"/>
              </a:lnSpc>
              <a:spcBef>
                <a:spcPts val="10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700" spc="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È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contratto</a:t>
            </a:r>
            <a:r>
              <a:rPr lang="en-US" sz="1700" spc="-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700" spc="-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tempo</a:t>
            </a:r>
            <a:r>
              <a:rPr lang="en-US" sz="1700" spc="-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indeterminato</a:t>
            </a:r>
            <a:r>
              <a:rPr lang="en-US" sz="1700" spc="-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finalizzato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alla</a:t>
            </a:r>
            <a:r>
              <a:rPr lang="en-US" sz="1700" spc="-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defTabSz="914400">
              <a:lnSpc>
                <a:spcPct val="90000"/>
              </a:lnSpc>
              <a:buClr>
                <a:schemeClr val="accent1"/>
              </a:buClr>
              <a:buFont typeface="Calibri" panose="020F0502020204030204" pitchFamily="34" charset="0"/>
            </a:pP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all’inserimento</a:t>
            </a:r>
            <a:r>
              <a:rPr lang="en-US" sz="1700" spc="-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en-US" sz="17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giovani</a:t>
            </a:r>
            <a:r>
              <a:rPr lang="en-US" sz="1700" spc="-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nel</a:t>
            </a:r>
            <a:r>
              <a:rPr lang="en-US" sz="17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mondo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marR="5080" lvl="1" indent="-343535" defTabSz="914400">
              <a:lnSpc>
                <a:spcPct val="90000"/>
              </a:lnSpc>
              <a:spcBef>
                <a:spcPts val="860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en-US" sz="1700" spc="-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</a:t>
            </a:r>
            <a:r>
              <a:rPr lang="en-US" sz="17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obbliga</a:t>
            </a:r>
            <a:r>
              <a:rPr lang="en-US" sz="1700" spc="-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1700" spc="-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retribuire</a:t>
            </a:r>
            <a:r>
              <a:rPr lang="en-US" sz="1700" spc="3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l’apprendista</a:t>
            </a:r>
            <a:r>
              <a:rPr lang="en-US" sz="1700" spc="-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700" spc="-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</a:t>
            </a:r>
            <a:r>
              <a:rPr lang="en-US" sz="1700" spc="-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impartirgli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una  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specifica</a:t>
            </a:r>
            <a:r>
              <a:rPr lang="en-US" sz="1700" spc="-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630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  <a:tab pos="1780539" algn="l"/>
                <a:tab pos="2350770" algn="l"/>
                <a:tab pos="3596004" algn="l"/>
                <a:tab pos="3959860" algn="l"/>
                <a:tab pos="4326255" algn="l"/>
                <a:tab pos="5177790" algn="l"/>
                <a:tab pos="6516370" algn="l"/>
                <a:tab pos="7943215" algn="l"/>
              </a:tabLst>
            </a:pPr>
            <a:r>
              <a:rPr lang="en-US" sz="1700" spc="-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cuor</a:t>
            </a:r>
            <a:r>
              <a:rPr lang="en-US" sz="1700" spc="-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700" spc="-1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	</a:t>
            </a:r>
            <a:r>
              <a:rPr lang="en-US" sz="17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contrat</a:t>
            </a:r>
            <a:r>
              <a:rPr lang="en-US" sz="17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è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10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iano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7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sz="17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mativo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Indiv</a:t>
            </a:r>
            <a:r>
              <a:rPr lang="en-US" sz="1700" spc="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7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ale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7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7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17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sz="1700" spc="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dell’apprendista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lnSpc>
                <a:spcPct val="90000"/>
              </a:lnSpc>
              <a:spcBef>
                <a:spcPts val="30"/>
              </a:spcBef>
              <a:buClr>
                <a:schemeClr val="accent1"/>
              </a:buClr>
              <a:buFont typeface="Calibri" panose="020F0502020204030204" pitchFamily="34" charset="0"/>
            </a:pP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 defTabSz="914400">
              <a:lnSpc>
                <a:spcPct val="90000"/>
              </a:lnSpc>
              <a:spcBef>
                <a:spcPts val="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Esistono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tre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tipologie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700" spc="-3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marR="5080" lvl="1" indent="-343535" defTabSz="91440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7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US" sz="17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qualifica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diploma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professionale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diploma 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istruzione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secondaria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superiore</a:t>
            </a:r>
            <a:r>
              <a:rPr lang="en-US" sz="17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certificato</a:t>
            </a:r>
            <a:r>
              <a:rPr lang="en-US" sz="17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specializzazione</a:t>
            </a:r>
            <a:r>
              <a:rPr lang="en-US" sz="17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tecnica</a:t>
            </a:r>
            <a:r>
              <a:rPr lang="en-US" sz="1700" spc="-11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superiore</a:t>
            </a:r>
            <a:r>
              <a:rPr lang="en-US" sz="17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(cd. 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1°</a:t>
            </a:r>
            <a:r>
              <a:rPr lang="en-US" sz="1700" spc="-1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livello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670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7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professionalizzante</a:t>
            </a:r>
            <a:r>
              <a:rPr lang="en-US" sz="17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(cd. 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2°</a:t>
            </a:r>
            <a:r>
              <a:rPr lang="en-US" sz="1700" spc="-2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livello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685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7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l’alta</a:t>
            </a:r>
            <a:r>
              <a:rPr lang="en-US" sz="1700" spc="-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z="17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</a:t>
            </a:r>
            <a:r>
              <a:rPr lang="en-US" sz="17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ricerca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(cd.</a:t>
            </a:r>
            <a:r>
              <a:rPr lang="en-US" sz="17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3°</a:t>
            </a:r>
            <a:r>
              <a:rPr lang="en-US" sz="17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7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livello</a:t>
            </a:r>
            <a:r>
              <a:rPr lang="en-US" sz="17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>
                <a:solidFill>
                  <a:schemeClr val="tx2"/>
                </a:solidFill>
              </a:rPr>
              <a:pPr>
                <a:spcBef>
                  <a:spcPts val="80"/>
                </a:spcBef>
              </a:pPr>
              <a:t>2</a:t>
            </a:fld>
            <a:endParaRPr lang="en-US" spc="-35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L’apprendistato di 3° livello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3</a:t>
            </a:fld>
            <a:endParaRPr lang="en-US" spc="-35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xmlns="" id="{AFF3B736-8A0D-49F9-BEEC-4D27F1CDFB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41075274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Le fonti normative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4</a:t>
            </a:fld>
            <a:endParaRPr lang="en-US" spc="-35"/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xmlns="" id="{15E3ABA0-0088-49FA-B3B5-230A0015AD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549201974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ECF0FC6-D57B-48B6-9036-F4FFD91A4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Requisiti del contratto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153" y="2023962"/>
            <a:ext cx="5023286" cy="384513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355600" indent="-342900" defTabSz="914400">
              <a:lnSpc>
                <a:spcPct val="90000"/>
              </a:lnSpc>
              <a:spcBef>
                <a:spcPts val="1010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Età: </a:t>
            </a:r>
            <a:r>
              <a:rPr lang="en-US" spc="-15">
                <a:solidFill>
                  <a:schemeClr val="tx1">
                    <a:lumMod val="75000"/>
                    <a:lumOff val="25000"/>
                  </a:schemeClr>
                </a:solidFill>
              </a:rPr>
              <a:t>18-29</a:t>
            </a:r>
            <a:r>
              <a:rPr lang="en-US" spc="-13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anni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 defTabSz="914400">
              <a:lnSpc>
                <a:spcPct val="90000"/>
              </a:lnSpc>
              <a:spcBef>
                <a:spcPts val="910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Durata:</a:t>
            </a:r>
            <a:r>
              <a:rPr lang="en-US" spc="-7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definita</a:t>
            </a:r>
            <a:r>
              <a:rPr lang="en-US" spc="-6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50">
                <a:solidFill>
                  <a:schemeClr val="tx1">
                    <a:lumMod val="75000"/>
                    <a:lumOff val="25000"/>
                  </a:schemeClr>
                </a:solidFill>
              </a:rPr>
              <a:t>sulla</a:t>
            </a:r>
            <a:r>
              <a:rPr lang="en-US" spc="-5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base</a:t>
            </a:r>
            <a:r>
              <a:rPr lang="en-US" spc="-7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del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titolo</a:t>
            </a:r>
            <a:r>
              <a:rPr lang="en-US" spc="-4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pc="-6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studio</a:t>
            </a:r>
            <a:r>
              <a:rPr lang="en-US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60">
                <a:solidFill>
                  <a:schemeClr val="tx1">
                    <a:lumMod val="75000"/>
                    <a:lumOff val="25000"/>
                  </a:schemeClr>
                </a:solidFill>
              </a:rPr>
              <a:t>da</a:t>
            </a:r>
            <a:r>
              <a:rPr lang="en-US" spc="-4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conseguire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17A211C-5863-4303-AC3D-AEBFDF6D6A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87519CD-2FFF-42E3-BB0C-FEAA828BA5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5</a:t>
            </a:fld>
            <a:endParaRPr lang="en-US" spc="-35"/>
          </a:p>
        </p:txBody>
      </p:sp>
      <p:sp>
        <p:nvSpPr>
          <p:cNvPr id="4" name="object 4"/>
          <p:cNvSpPr/>
          <p:nvPr/>
        </p:nvSpPr>
        <p:spPr>
          <a:xfrm>
            <a:off x="992124" y="2261616"/>
            <a:ext cx="7202424" cy="3906012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solidFill>
                  <a:srgbClr val="FFFFFF"/>
                </a:solidFill>
              </a:rPr>
              <a:t>Organizzazione della formazione (1/2)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ject 3"/>
          <p:cNvSpPr txBox="1"/>
          <p:nvPr/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55600" indent="-342900" algn="just" defTabSz="914400">
              <a:lnSpc>
                <a:spcPct val="90000"/>
              </a:lnSpc>
              <a:spcBef>
                <a:spcPts val="10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  <a:tab pos="1548765" algn="l"/>
                <a:tab pos="2889885" algn="l"/>
                <a:tab pos="3451225" algn="l"/>
                <a:tab pos="4860925" algn="l"/>
                <a:tab pos="6068060" algn="l"/>
                <a:tab pos="7447280" algn="l"/>
                <a:tab pos="7746365" algn="l"/>
                <a:tab pos="8230870" algn="l"/>
              </a:tabLst>
            </a:pPr>
            <a:r>
              <a:rPr lang="en-US" sz="1500" spc="6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</a:t>
            </a:r>
            <a:r>
              <a:rPr lang="en-US" sz="1500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enda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</a:t>
            </a:r>
            <a:r>
              <a:rPr lang="en-US" sz="15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-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oscrive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en-US" sz="15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uz</a:t>
            </a:r>
            <a:r>
              <a:rPr lang="en-US" sz="15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one</a:t>
            </a:r>
            <a:r>
              <a:rPr lang="en-US" sz="15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ativa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5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en-US" sz="15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versi</a:t>
            </a:r>
            <a:r>
              <a:rPr lang="en-US" sz="1500" spc="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à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	</a:t>
            </a:r>
            <a:r>
              <a:rPr lang="en-US" sz="1500" spc="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cui </a:t>
            </a: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algn="just" defTabSz="914400">
              <a:lnSpc>
                <a:spcPct val="90000"/>
              </a:lnSpc>
              <a:spcBef>
                <a:spcPts val="120"/>
              </a:spcBef>
              <a:buClr>
                <a:schemeClr val="accent1"/>
              </a:buClr>
              <a:buFont typeface="Calibri" panose="020F0502020204030204" pitchFamily="34" charset="0"/>
            </a:pP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studente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è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iscritto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l’ente</a:t>
            </a:r>
            <a:r>
              <a:rPr lang="en-US" sz="15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ricerca</a:t>
            </a:r>
            <a:r>
              <a:rPr lang="en-US" sz="15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marR="8255" lvl="1" indent="-342900" algn="just" defTabSz="914400">
              <a:lnSpc>
                <a:spcPct val="90000"/>
              </a:lnSpc>
              <a:spcBef>
                <a:spcPts val="960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protocollo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formativo</a:t>
            </a:r>
            <a:r>
              <a:rPr lang="en-US" sz="15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regola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compiti</a:t>
            </a: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15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responsabilità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del 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dell’istituzione</a:t>
            </a:r>
            <a:r>
              <a:rPr lang="en-US" sz="1500" spc="-8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formativa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algn="just" defTabSz="914400">
              <a:lnSpc>
                <a:spcPct val="90000"/>
              </a:lnSpc>
              <a:spcBef>
                <a:spcPts val="625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  <a:tab pos="1165860" algn="l"/>
                <a:tab pos="1955800" algn="l"/>
                <a:tab pos="3228340" algn="l"/>
                <a:tab pos="4591050" algn="l"/>
                <a:tab pos="5318125" algn="l"/>
                <a:tab pos="5871210" algn="l"/>
                <a:tab pos="6720205" algn="l"/>
                <a:tab pos="6956425" algn="l"/>
                <a:tab pos="7944484" algn="l"/>
                <a:tab pos="8242934" algn="l"/>
              </a:tabLst>
            </a:pP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	</a:t>
            </a:r>
            <a:r>
              <a:rPr lang="en-US" sz="15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Pia</a:t>
            </a:r>
            <a:r>
              <a:rPr lang="en-US" sz="1500" spc="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en-US" sz="15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ativo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Indiv</a:t>
            </a:r>
            <a:r>
              <a:rPr lang="en-US" sz="1500" spc="5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idua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5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PF</a:t>
            </a:r>
            <a:r>
              <a:rPr lang="en-US" sz="1500" spc="2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spc="-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	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reg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</a:t>
            </a:r>
            <a:r>
              <a:rPr lang="en-US" sz="1500" spc="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mpi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e	</a:t>
            </a:r>
            <a:r>
              <a:rPr lang="en-US" sz="15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algn="just" defTabSz="914400">
              <a:lnSpc>
                <a:spcPct val="90000"/>
              </a:lnSpc>
              <a:buClr>
                <a:schemeClr val="accent1"/>
              </a:buClr>
              <a:buFont typeface="Calibri" panose="020F0502020204030204" pitchFamily="34" charset="0"/>
            </a:pP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responsabilità</a:t>
            </a:r>
            <a:r>
              <a:rPr lang="en-US" sz="1500" spc="-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en-US" sz="15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500" spc="-6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-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dell’ente</a:t>
            </a:r>
            <a:r>
              <a:rPr lang="en-US" sz="1500" spc="-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formativo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defTabSz="914400">
              <a:lnSpc>
                <a:spcPct val="90000"/>
              </a:lnSpc>
              <a:spcBef>
                <a:spcPts val="40"/>
              </a:spcBef>
              <a:buClr>
                <a:schemeClr val="accent1"/>
              </a:buClr>
              <a:buFont typeface="Calibri" panose="020F0502020204030204" pitchFamily="34" charset="0"/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indent="-342900" algn="just" defTabSz="914400">
              <a:lnSpc>
                <a:spcPct val="90000"/>
              </a:lnSpc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</a:tabLst>
            </a:pP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en-US" sz="15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z="1500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500" spc="-7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l’istituzione</a:t>
            </a:r>
            <a:r>
              <a:rPr lang="en-US" sz="1500" spc="-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formativa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devono</a:t>
            </a:r>
            <a:r>
              <a:rPr lang="en-US" sz="15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individuare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marR="5715" lvl="1" indent="-342900" algn="just" defTabSz="914400">
              <a:lnSpc>
                <a:spcPct val="90000"/>
              </a:lnSpc>
              <a:spcBef>
                <a:spcPts val="969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  <a:tab pos="1137285" algn="l"/>
                <a:tab pos="1816735" algn="l"/>
                <a:tab pos="3071495" algn="l"/>
                <a:tab pos="4584700" algn="l"/>
                <a:tab pos="6430645" algn="l"/>
                <a:tab pos="6904990" algn="l"/>
                <a:tab pos="8055609" algn="l"/>
              </a:tabLst>
            </a:pP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	</a:t>
            </a:r>
            <a:r>
              <a:rPr lang="en-US" sz="1500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</a:t>
            </a:r>
            <a:r>
              <a:rPr lang="en-US" sz="1500" spc="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sz="1500" spc="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spc="-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mativo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</a:t>
            </a:r>
            <a:r>
              <a:rPr lang="en-US" sz="1500" spc="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z="1500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 sz="1500" spc="6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bile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l’andamen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z="1500" spc="-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z="1500" spc="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cor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z="1500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1500" spc="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sz="1500" spc="1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</a:t>
            </a:r>
            <a:r>
              <a:rPr lang="en-US" sz="1500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500" spc="1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interviene</a:t>
            </a:r>
            <a:r>
              <a:rPr lang="en-US" sz="1500" spc="1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nelle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fasi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z="1500" spc="-3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valutazione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marR="6985" lvl="1" indent="-342900" algn="just" defTabSz="914400">
              <a:lnSpc>
                <a:spcPct val="90000"/>
              </a:lnSpc>
              <a:spcBef>
                <a:spcPts val="805"/>
              </a:spcBef>
              <a:buClr>
                <a:schemeClr val="accent1"/>
              </a:buClr>
              <a:buFont typeface="Calibri" panose="020F0502020204030204" pitchFamily="34" charset="0"/>
              <a:buChar char="o"/>
              <a:tabLst>
                <a:tab pos="715645" algn="l"/>
              </a:tabLst>
            </a:pP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 </a:t>
            </a:r>
            <a:r>
              <a:rPr lang="en-US" sz="1500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tutor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aziendale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affianca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l’apprendista</a:t>
            </a:r>
            <a:r>
              <a:rPr lang="en-US" sz="1500" spc="3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3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nel</a:t>
            </a:r>
            <a:r>
              <a:rPr lang="en-US" sz="1500" spc="3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percorso</a:t>
            </a:r>
            <a:r>
              <a:rPr lang="en-US" sz="15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en-US" sz="1500" spc="2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500" spc="2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interno</a:t>
            </a:r>
            <a:r>
              <a:rPr lang="en-US" sz="1500" spc="-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all’azienda</a:t>
            </a:r>
            <a:r>
              <a:rPr lang="en-US" sz="1500" spc="4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1500" spc="-8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collaborando</a:t>
            </a:r>
            <a:r>
              <a:rPr lang="en-US" sz="1500" spc="-6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</a:t>
            </a:r>
            <a:r>
              <a:rPr lang="en-US" sz="1500" spc="-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4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500" spc="-5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1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tutor</a:t>
            </a:r>
            <a:r>
              <a:rPr lang="en-US" sz="1500" spc="-4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spc="25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formativo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 smtClean="0">
                <a:solidFill>
                  <a:schemeClr val="tx2"/>
                </a:solidFill>
              </a:rPr>
              <a:pPr>
                <a:spcBef>
                  <a:spcPts val="80"/>
                </a:spcBef>
              </a:pPr>
              <a:t>6</a:t>
            </a:fld>
            <a:endParaRPr lang="en-US" spc="-35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ECF0FC6-D57B-48B6-9036-F4FFD91A4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Organizzazione della formazione (2/2)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153" y="2023962"/>
            <a:ext cx="5023286" cy="384513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355600" marR="5080" indent="-342900" defTabSz="914400">
              <a:lnSpc>
                <a:spcPct val="90000"/>
              </a:lnSpc>
              <a:spcBef>
                <a:spcPts val="8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  <a:tab pos="1211580" algn="l"/>
                <a:tab pos="8163559" algn="l"/>
              </a:tabLst>
            </a:pP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Du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ata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70">
                <a:solidFill>
                  <a:schemeClr val="tx1">
                    <a:lumMod val="75000"/>
                    <a:lumOff val="25000"/>
                  </a:schemeClr>
                </a:solidFill>
              </a:rPr>
              <a:t>ma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pc="65">
                <a:solidFill>
                  <a:schemeClr val="tx1">
                    <a:lumMod val="75000"/>
                    <a:lumOff val="25000"/>
                  </a:schemeClr>
                </a:solidFill>
              </a:rPr>
              <a:t>ma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9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5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pc="6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spc="5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pc="-2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mazione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es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pc="-15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rna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9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(espr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60">
                <a:solidFill>
                  <a:schemeClr val="tx1">
                    <a:lumMod val="75000"/>
                    <a:lumOff val="25000"/>
                  </a:schemeClr>
                </a:solidFill>
              </a:rPr>
              <a:t>ssa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cen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pc="50">
                <a:solidFill>
                  <a:schemeClr val="tx1">
                    <a:lumMod val="75000"/>
                    <a:lumOff val="25000"/>
                  </a:schemeClr>
                </a:solidFill>
              </a:rPr>
              <a:t>ual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),	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da  concordare</a:t>
            </a:r>
            <a:r>
              <a:rPr lang="en-US" spc="-6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tra</a:t>
            </a:r>
            <a:r>
              <a:rPr lang="en-US" spc="-4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istituzione</a:t>
            </a:r>
            <a:r>
              <a:rPr lang="en-US" spc="-8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formativa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-5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en-US" spc="-6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5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en-US" spc="-7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17A211C-5863-4303-AC3D-AEBFDF6D6A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87519CD-2FFF-42E3-BB0C-FEAA828BA5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7</a:t>
            </a:fld>
            <a:endParaRPr lang="en-US" spc="-35"/>
          </a:p>
        </p:txBody>
      </p:sp>
      <p:sp>
        <p:nvSpPr>
          <p:cNvPr id="4" name="object 4"/>
          <p:cNvSpPr/>
          <p:nvPr/>
        </p:nvSpPr>
        <p:spPr>
          <a:xfrm>
            <a:off x="1025589" y="2023962"/>
            <a:ext cx="7287768" cy="4178808"/>
          </a:xfrm>
          <a:prstGeom prst="rect">
            <a:avLst/>
          </a:prstGeom>
          <a:blipFill>
            <a:blip r:embed="rId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Inquadramento e retribuzione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425343" y="6459785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/>
              <a:pPr>
                <a:spcBef>
                  <a:spcPts val="80"/>
                </a:spcBef>
              </a:pPr>
              <a:t>8</a:t>
            </a:fld>
            <a:endParaRPr lang="en-US" spc="-35"/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xmlns="" id="{B366E7F4-6A85-4284-BC51-FE7AFC1AF4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081823277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Aspetti contributivi e previdenziali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ject 3"/>
          <p:cNvSpPr txBox="1"/>
          <p:nvPr/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55600" marR="6350" indent="-342900" defTabSz="914400">
              <a:lnSpc>
                <a:spcPct val="90000"/>
              </a:lnSpc>
              <a:spcBef>
                <a:spcPts val="100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4965" algn="l"/>
                <a:tab pos="355600" algn="l"/>
                <a:tab pos="809625" algn="l"/>
                <a:tab pos="2060575" algn="l"/>
                <a:tab pos="3693160" algn="l"/>
                <a:tab pos="4220845" algn="l"/>
                <a:tab pos="5466080" algn="l"/>
                <a:tab pos="6432550" algn="l"/>
                <a:tab pos="7025005" algn="l"/>
                <a:tab pos="8232775" algn="l"/>
              </a:tabLst>
            </a:pP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pc="10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tura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prev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enziale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spc="8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tori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ssun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con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contrat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di 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 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è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relativa</a:t>
            </a:r>
            <a:r>
              <a:rPr lang="en-US" spc="-23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a: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980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Infortuni</a:t>
            </a:r>
            <a:r>
              <a:rPr lang="en-US" spc="-4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sul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en-US" spc="-4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spc="-5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malattie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professionali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730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Malattia</a:t>
            </a:r>
          </a:p>
          <a:p>
            <a:pPr marL="715010" lvl="1" indent="-343535" defTabSz="914400">
              <a:lnSpc>
                <a:spcPct val="90000"/>
              </a:lnSpc>
              <a:spcBef>
                <a:spcPts val="745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Invalidità,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vecchiaia 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superstiti</a:t>
            </a:r>
            <a:r>
              <a:rPr lang="en-US" spc="-254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5">
                <a:solidFill>
                  <a:schemeClr val="tx1">
                    <a:lumMod val="75000"/>
                    <a:lumOff val="25000"/>
                  </a:schemeClr>
                </a:solidFill>
              </a:rPr>
              <a:t>(IVS)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745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Maternità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010" lvl="1" indent="-343535" defTabSz="914400">
              <a:lnSpc>
                <a:spcPct val="90000"/>
              </a:lnSpc>
              <a:spcBef>
                <a:spcPts val="735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Assegno</a:t>
            </a:r>
            <a:r>
              <a:rPr lang="en-US" spc="-7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pc="-4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nucleo</a:t>
            </a:r>
            <a:r>
              <a:rPr lang="en-US" spc="-4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familiare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(ANF)</a:t>
            </a:r>
          </a:p>
          <a:p>
            <a:pPr marL="715010" lvl="1" indent="-343535" defTabSz="914400">
              <a:lnSpc>
                <a:spcPct val="90000"/>
              </a:lnSpc>
              <a:spcBef>
                <a:spcPts val="745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  <a:tabLst>
                <a:tab pos="715010" algn="l"/>
                <a:tab pos="715645" algn="l"/>
              </a:tabLst>
            </a:pP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Nuova</a:t>
            </a:r>
            <a:r>
              <a:rPr lang="en-US" spc="-6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Assicurazione</a:t>
            </a:r>
            <a:r>
              <a:rPr lang="en-US" spc="-7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Sociale</a:t>
            </a:r>
            <a:r>
              <a:rPr lang="en-US" spc="-2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0">
                <a:solidFill>
                  <a:schemeClr val="tx1">
                    <a:lumMod val="75000"/>
                    <a:lumOff val="25000"/>
                  </a:schemeClr>
                </a:solidFill>
              </a:rPr>
              <a:t>per</a:t>
            </a:r>
            <a:r>
              <a:rPr lang="en-US" spc="-5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l’Impiego</a:t>
            </a:r>
            <a:r>
              <a:rPr lang="en-US" spc="-3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(NASpI)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defTabSz="914400">
              <a:lnSpc>
                <a:spcPct val="90000"/>
              </a:lnSpc>
              <a:spcBef>
                <a:spcPts val="40"/>
              </a:spcBef>
              <a:buClr>
                <a:schemeClr val="accent1"/>
              </a:buClr>
              <a:buFont typeface="Calibri" panose="020F0502020204030204" pitchFamily="34" charset="0"/>
              <a:buAutoNum type="arabicPeriod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5600" marR="5080" indent="-342900" defTabSz="914400">
              <a:lnSpc>
                <a:spcPct val="90000"/>
              </a:lnSpc>
              <a:spcBef>
                <a:spcPts val="5"/>
              </a:spcBef>
              <a:buClr>
                <a:schemeClr val="accent1"/>
              </a:buClr>
              <a:buFont typeface="Calibri" panose="020F0502020204030204" pitchFamily="34" charset="0"/>
              <a:buChar char="•"/>
              <a:tabLst>
                <a:tab pos="355600" algn="l"/>
              </a:tabLst>
            </a:pPr>
            <a:r>
              <a:rPr lang="en-US" spc="95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legge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prevede 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possibilità di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sospendere </a:t>
            </a:r>
            <a:r>
              <a:rPr lang="en-US" spc="-5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prolungare 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periodo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 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apprendistato in </a:t>
            </a:r>
            <a:r>
              <a:rPr lang="en-US" spc="50">
                <a:solidFill>
                  <a:schemeClr val="tx1">
                    <a:lumMod val="75000"/>
                    <a:lumOff val="25000"/>
                  </a:schemeClr>
                </a:solidFill>
              </a:rPr>
              <a:t>caso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malattia, 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infortunio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altra 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causa </a:t>
            </a:r>
            <a:r>
              <a:rPr lang="en-US" spc="45">
                <a:solidFill>
                  <a:schemeClr val="tx1">
                    <a:lumMod val="75000"/>
                    <a:lumOff val="25000"/>
                  </a:schemeClr>
                </a:solidFill>
              </a:rPr>
              <a:t>di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sospensione  involontaria </a:t>
            </a:r>
            <a:r>
              <a:rPr lang="en-US" spc="30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n-US" spc="25">
                <a:solidFill>
                  <a:schemeClr val="tx1">
                    <a:lumMod val="75000"/>
                    <a:lumOff val="25000"/>
                  </a:schemeClr>
                </a:solidFill>
              </a:rPr>
              <a:t>rapporto, </a:t>
            </a:r>
            <a:r>
              <a:rPr lang="en-US" spc="20">
                <a:solidFill>
                  <a:schemeClr val="tx1">
                    <a:lumMod val="75000"/>
                    <a:lumOff val="25000"/>
                  </a:schemeClr>
                </a:solidFill>
              </a:rPr>
              <a:t>superiore </a:t>
            </a:r>
            <a:r>
              <a:rPr lang="en-US" spc="65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US" spc="15">
                <a:solidFill>
                  <a:schemeClr val="tx1">
                    <a:lumMod val="75000"/>
                    <a:lumOff val="25000"/>
                  </a:schemeClr>
                </a:solidFill>
              </a:rPr>
              <a:t>30giorni, </a:t>
            </a:r>
            <a:r>
              <a:rPr lang="en-US" spc="35">
                <a:solidFill>
                  <a:schemeClr val="tx1">
                    <a:lumMod val="75000"/>
                    <a:lumOff val="25000"/>
                  </a:schemeClr>
                </a:solidFill>
              </a:rPr>
              <a:t>secondo quanto </a:t>
            </a:r>
            <a:r>
              <a:rPr lang="en-US" spc="40">
                <a:solidFill>
                  <a:schemeClr val="tx1">
                    <a:lumMod val="75000"/>
                    <a:lumOff val="25000"/>
                  </a:schemeClr>
                </a:solidFill>
              </a:rPr>
              <a:t>disposto  </a:t>
            </a:r>
            <a:r>
              <a:rPr lang="en-US" spc="55">
                <a:solidFill>
                  <a:schemeClr val="tx1">
                    <a:lumMod val="75000"/>
                    <a:lumOff val="25000"/>
                  </a:schemeClr>
                </a:solidFill>
              </a:rPr>
              <a:t>dai</a:t>
            </a:r>
            <a:r>
              <a:rPr lang="en-US" spc="-75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70">
                <a:solidFill>
                  <a:schemeClr val="tx1">
                    <a:lumMod val="75000"/>
                    <a:lumOff val="25000"/>
                  </a:schemeClr>
                </a:solidFill>
              </a:rPr>
              <a:t>CCNL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7592291" y="6459785"/>
            <a:ext cx="8170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80"/>
              </a:spcBef>
            </a:pPr>
            <a:fld id="{81D60167-4931-47E6-BA6A-407CBD079E47}" type="slidenum">
              <a:rPr lang="en-US" spc="-35">
                <a:solidFill>
                  <a:schemeClr val="tx2"/>
                </a:solidFill>
              </a:rPr>
              <a:pPr>
                <a:spcBef>
                  <a:spcPts val="80"/>
                </a:spcBef>
              </a:pPr>
              <a:t>9</a:t>
            </a:fld>
            <a:endParaRPr lang="en-US" spc="-35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619</Words>
  <Application>Microsoft Office PowerPoint</Application>
  <PresentationFormat>Presentazione su schermo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Retrospettivo</vt:lpstr>
      <vt:lpstr>L’apprendistato per l’alta formazione e  la ricerca</vt:lpstr>
      <vt:lpstr>L’apprendistato</vt:lpstr>
      <vt:lpstr>L’apprendistato di 3° livello</vt:lpstr>
      <vt:lpstr>Le fonti normative</vt:lpstr>
      <vt:lpstr>Requisiti del contratto</vt:lpstr>
      <vt:lpstr>Organizzazione della formazione (1/2)</vt:lpstr>
      <vt:lpstr>Organizzazione della formazione (2/2)</vt:lpstr>
      <vt:lpstr>Inquadramento e retribuzione</vt:lpstr>
      <vt:lpstr>Aspetti contributivi e previdenziali</vt:lpstr>
      <vt:lpstr>Aspetti contributivi e previdenziali (2/2)</vt:lpstr>
      <vt:lpstr>Sanzioni / Risoluzione del contratto</vt:lpstr>
      <vt:lpstr>Vantaggi per le aziende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L’apprendistato per l’alta formazione e  la ricerca</dc:title>
  <dc:creator>Stefania Mele</dc:creator>
  <cp:lastModifiedBy>Filomena Izzo</cp:lastModifiedBy>
  <cp:revision>2</cp:revision>
  <dcterms:created xsi:type="dcterms:W3CDTF">2020-04-06T06:55:53Z</dcterms:created>
  <dcterms:modified xsi:type="dcterms:W3CDTF">2020-04-06T15:25:15Z</dcterms:modified>
</cp:coreProperties>
</file>