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1" r:id="rId1"/>
  </p:sldMasterIdLst>
  <p:notesMasterIdLst>
    <p:notesMasterId r:id="rId12"/>
  </p:notesMasterIdLst>
  <p:sldIdLst>
    <p:sldId id="314" r:id="rId2"/>
    <p:sldId id="315" r:id="rId3"/>
    <p:sldId id="317" r:id="rId4"/>
    <p:sldId id="309" r:id="rId5"/>
    <p:sldId id="308" r:id="rId6"/>
    <p:sldId id="310" r:id="rId7"/>
    <p:sldId id="311" r:id="rId8"/>
    <p:sldId id="318" r:id="rId9"/>
    <p:sldId id="319" r:id="rId10"/>
    <p:sldId id="320" r:id="rId11"/>
  </p:sldIdLst>
  <p:sldSz cx="12192000" cy="6858000"/>
  <p:notesSz cx="992663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FF66"/>
    <a:srgbClr val="CCFF66"/>
    <a:srgbClr val="99FFCC"/>
    <a:srgbClr val="FF99FF"/>
    <a:srgbClr val="CC66FF"/>
    <a:srgbClr val="CCFF99"/>
    <a:srgbClr val="E48312"/>
    <a:srgbClr val="988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1829" autoAdjust="0"/>
  </p:normalViewPr>
  <p:slideViewPr>
    <p:cSldViewPr snapToGrid="0">
      <p:cViewPr varScale="1">
        <p:scale>
          <a:sx n="66" d="100"/>
          <a:sy n="66" d="100"/>
        </p:scale>
        <p:origin x="83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17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notesViewPr>
    <p:cSldViewPr snapToGrid="0">
      <p:cViewPr varScale="1">
        <p:scale>
          <a:sx n="75" d="100"/>
          <a:sy n="75" d="100"/>
        </p:scale>
        <p:origin x="-1740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7BF2F-D616-4E20-B903-C2817B1968E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781DBEA-2DF1-442D-8347-E8491B964AB7}">
      <dgm:prSet phldrT="[Tes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sz="2000" b="1" dirty="0"/>
            <a:t>Offrire alle persone </a:t>
          </a:r>
          <a:r>
            <a:rPr lang="it-IT" sz="1600" dirty="0"/>
            <a:t>che cercano lavoro il necessario </a:t>
          </a:r>
          <a:r>
            <a:rPr lang="it-IT" sz="2000" b="1" dirty="0"/>
            <a:t>orientamento</a:t>
          </a:r>
          <a:r>
            <a:rPr lang="it-IT" sz="2000" dirty="0"/>
            <a:t> </a:t>
          </a:r>
          <a:r>
            <a:rPr lang="it-IT" sz="1600" dirty="0"/>
            <a:t>e gli </a:t>
          </a:r>
          <a:r>
            <a:rPr lang="it-IT" sz="2000" b="1" dirty="0"/>
            <a:t>strumenti per la ricerca attiva </a:t>
          </a:r>
          <a:r>
            <a:rPr lang="it-IT" sz="1600" dirty="0"/>
            <a:t>nel mercato </a:t>
          </a:r>
          <a:r>
            <a:rPr lang="it-IT" sz="1800" b="1" dirty="0"/>
            <a:t>del lavoro </a:t>
          </a:r>
          <a:r>
            <a:rPr lang="it-IT" sz="1600" dirty="0"/>
            <a:t>ovvero per adeguare le competenze alle necessità del mercato</a:t>
          </a:r>
        </a:p>
      </dgm:t>
    </dgm:pt>
    <dgm:pt modelId="{28317FC8-885A-4E02-936A-DD3B8B2F7970}" type="parTrans" cxnId="{0C52731E-2186-4714-B338-977FB942C3C3}">
      <dgm:prSet/>
      <dgm:spPr/>
      <dgm:t>
        <a:bodyPr/>
        <a:lstStyle/>
        <a:p>
          <a:endParaRPr lang="it-IT"/>
        </a:p>
      </dgm:t>
    </dgm:pt>
    <dgm:pt modelId="{8F78B747-7C27-42DD-BF7D-FFB35DD224CB}" type="sibTrans" cxnId="{0C52731E-2186-4714-B338-977FB942C3C3}">
      <dgm:prSet/>
      <dgm:spPr>
        <a:solidFill>
          <a:schemeClr val="accent5">
            <a:lumMod val="90000"/>
          </a:schemeClr>
        </a:solidFill>
        <a:ln>
          <a:solidFill>
            <a:srgbClr val="00B0F0"/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it-IT"/>
        </a:p>
      </dgm:t>
    </dgm:pt>
    <dgm:pt modelId="{544C916F-F439-4B96-8E65-60D8CB51C925}">
      <dgm:prSet phldrT="[Tes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sz="2000" b="1" dirty="0"/>
            <a:t>Fornire consulenza alle aziende  </a:t>
          </a:r>
          <a:r>
            <a:rPr lang="it-IT" sz="1800" b="1" dirty="0"/>
            <a:t>-che intendono assumere- </a:t>
          </a:r>
          <a:r>
            <a:rPr lang="it-IT" sz="1600" dirty="0"/>
            <a:t>sia nella predisposizione della </a:t>
          </a:r>
          <a:r>
            <a:rPr lang="it-IT" sz="1600" dirty="0" err="1"/>
            <a:t>vacancy</a:t>
          </a:r>
          <a:r>
            <a:rPr lang="it-IT" sz="1600" dirty="0"/>
            <a:t> che sulla preselezione dei candidati e sugli eventuali incentivi previsti dai contratti di lavoro e dalla legislazione</a:t>
          </a:r>
        </a:p>
      </dgm:t>
    </dgm:pt>
    <dgm:pt modelId="{A4E407A2-3F18-44F6-A1B5-6679AEA3E12A}" type="parTrans" cxnId="{129A0955-E175-4950-A453-E4507BF1DF16}">
      <dgm:prSet/>
      <dgm:spPr/>
      <dgm:t>
        <a:bodyPr/>
        <a:lstStyle/>
        <a:p>
          <a:endParaRPr lang="it-IT"/>
        </a:p>
      </dgm:t>
    </dgm:pt>
    <dgm:pt modelId="{6BD903BB-D622-4EF7-BAF3-330CAB1A1C99}" type="sibTrans" cxnId="{129A0955-E175-4950-A453-E4507BF1DF16}">
      <dgm:prSet/>
      <dgm:spPr/>
      <dgm:t>
        <a:bodyPr/>
        <a:lstStyle/>
        <a:p>
          <a:endParaRPr lang="it-IT"/>
        </a:p>
      </dgm:t>
    </dgm:pt>
    <dgm:pt modelId="{74CA5FC7-1D59-4450-8E99-831CC33D1CD1}">
      <dgm:prSet phldrT="[Tes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sz="1800" b="1" dirty="0"/>
            <a:t>Favorire</a:t>
          </a:r>
          <a:r>
            <a:rPr lang="it-IT" sz="1600" dirty="0"/>
            <a:t> con appropriati servizi di selezione e di promozione </a:t>
          </a:r>
          <a:r>
            <a:rPr lang="it-IT" sz="2000" dirty="0"/>
            <a:t>l’</a:t>
          </a:r>
          <a:r>
            <a:rPr lang="it-IT" sz="2000" b="1" dirty="0"/>
            <a:t>incontro tra domanda e offerta di lavoro</a:t>
          </a:r>
          <a:r>
            <a:rPr lang="it-IT" sz="1600" dirty="0"/>
            <a:t> sia a livello provinciale che nazionale ed europeo</a:t>
          </a:r>
        </a:p>
      </dgm:t>
    </dgm:pt>
    <dgm:pt modelId="{9F73DC94-E75C-44BA-9F46-1B070620F606}" type="parTrans" cxnId="{CF3AF01F-5421-49FF-93EE-DC62078CF5BE}">
      <dgm:prSet/>
      <dgm:spPr/>
      <dgm:t>
        <a:bodyPr/>
        <a:lstStyle/>
        <a:p>
          <a:endParaRPr lang="it-IT"/>
        </a:p>
      </dgm:t>
    </dgm:pt>
    <dgm:pt modelId="{B0FEBB16-4D46-4544-B8E0-D6F29502FB01}" type="sibTrans" cxnId="{CF3AF01F-5421-49FF-93EE-DC62078CF5BE}">
      <dgm:prSet/>
      <dgm:spPr/>
      <dgm:t>
        <a:bodyPr/>
        <a:lstStyle/>
        <a:p>
          <a:endParaRPr lang="it-IT"/>
        </a:p>
      </dgm:t>
    </dgm:pt>
    <dgm:pt modelId="{A9B1B735-E6AA-48D5-9FE3-1C46C29A2C79}">
      <dgm:prSet phldrT="[Tes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sz="1800" b="1" dirty="0"/>
            <a:t>Supportare</a:t>
          </a:r>
          <a:r>
            <a:rPr lang="it-IT" sz="1600" dirty="0"/>
            <a:t> le imprese in obbligo per </a:t>
          </a:r>
          <a:r>
            <a:rPr lang="it-IT" sz="1800" b="1" dirty="0"/>
            <a:t>l’</a:t>
          </a:r>
          <a:r>
            <a:rPr lang="it-IT" sz="2000" b="1" dirty="0"/>
            <a:t>inserimento lavorativo dei disabili</a:t>
          </a:r>
          <a:r>
            <a:rPr lang="it-IT" sz="1600" dirty="0"/>
            <a:t> e delle categorie protette</a:t>
          </a:r>
        </a:p>
      </dgm:t>
    </dgm:pt>
    <dgm:pt modelId="{3FB01C8E-4DFE-4BF6-BE33-B917C98422D0}" type="parTrans" cxnId="{B1359CB2-B6A5-49C7-952A-4C1BA745C071}">
      <dgm:prSet/>
      <dgm:spPr/>
      <dgm:t>
        <a:bodyPr/>
        <a:lstStyle/>
        <a:p>
          <a:endParaRPr lang="it-IT"/>
        </a:p>
      </dgm:t>
    </dgm:pt>
    <dgm:pt modelId="{3106FBF2-963E-4527-93E6-D9DB706A6632}" type="sibTrans" cxnId="{B1359CB2-B6A5-49C7-952A-4C1BA745C071}">
      <dgm:prSet/>
      <dgm:spPr/>
      <dgm:t>
        <a:bodyPr/>
        <a:lstStyle/>
        <a:p>
          <a:endParaRPr lang="it-IT"/>
        </a:p>
      </dgm:t>
    </dgm:pt>
    <dgm:pt modelId="{15CB9A38-B5D7-4AB7-9D2A-044462BFED6F}" type="pres">
      <dgm:prSet presAssocID="{9B27BF2F-D616-4E20-B903-C2817B1968E8}" presName="Name0" presStyleCnt="0">
        <dgm:presLayoutVars>
          <dgm:chMax val="7"/>
          <dgm:chPref val="7"/>
          <dgm:dir/>
        </dgm:presLayoutVars>
      </dgm:prSet>
      <dgm:spPr/>
    </dgm:pt>
    <dgm:pt modelId="{CB24CB0C-046C-4261-95C8-CDAF5C643FDA}" type="pres">
      <dgm:prSet presAssocID="{9B27BF2F-D616-4E20-B903-C2817B1968E8}" presName="Name1" presStyleCnt="0"/>
      <dgm:spPr/>
    </dgm:pt>
    <dgm:pt modelId="{51956D0D-EE59-443C-8C4F-B69BAF45DFE4}" type="pres">
      <dgm:prSet presAssocID="{9B27BF2F-D616-4E20-B903-C2817B1968E8}" presName="cycle" presStyleCnt="0"/>
      <dgm:spPr/>
    </dgm:pt>
    <dgm:pt modelId="{5C392090-DA55-433D-8C9E-98D1A20FB1AB}" type="pres">
      <dgm:prSet presAssocID="{9B27BF2F-D616-4E20-B903-C2817B1968E8}" presName="srcNode" presStyleLbl="node1" presStyleIdx="0" presStyleCnt="4"/>
      <dgm:spPr/>
    </dgm:pt>
    <dgm:pt modelId="{B7752794-5240-43A3-9837-8C1D976CEDA6}" type="pres">
      <dgm:prSet presAssocID="{9B27BF2F-D616-4E20-B903-C2817B1968E8}" presName="conn" presStyleLbl="parChTrans1D2" presStyleIdx="0" presStyleCnt="1"/>
      <dgm:spPr/>
    </dgm:pt>
    <dgm:pt modelId="{0D57EC3D-7600-48ED-A328-588079946CD7}" type="pres">
      <dgm:prSet presAssocID="{9B27BF2F-D616-4E20-B903-C2817B1968E8}" presName="extraNode" presStyleLbl="node1" presStyleIdx="0" presStyleCnt="4"/>
      <dgm:spPr/>
    </dgm:pt>
    <dgm:pt modelId="{2E273375-8B52-448B-8703-B9DC80DFF45D}" type="pres">
      <dgm:prSet presAssocID="{9B27BF2F-D616-4E20-B903-C2817B1968E8}" presName="dstNode" presStyleLbl="node1" presStyleIdx="0" presStyleCnt="4"/>
      <dgm:spPr/>
    </dgm:pt>
    <dgm:pt modelId="{55AE3E2B-3D71-44AA-B930-9D23A8E8A96D}" type="pres">
      <dgm:prSet presAssocID="{6781DBEA-2DF1-442D-8347-E8491B964AB7}" presName="text_1" presStyleLbl="node1" presStyleIdx="0" presStyleCnt="4" custScaleY="129399">
        <dgm:presLayoutVars>
          <dgm:bulletEnabled val="1"/>
        </dgm:presLayoutVars>
      </dgm:prSet>
      <dgm:spPr/>
    </dgm:pt>
    <dgm:pt modelId="{B31C0E9A-8D9F-4F20-860C-54FE0803687B}" type="pres">
      <dgm:prSet presAssocID="{6781DBEA-2DF1-442D-8347-E8491B964AB7}" presName="accent_1" presStyleCnt="0"/>
      <dgm:spPr/>
    </dgm:pt>
    <dgm:pt modelId="{CF5E49F0-272D-45FC-9836-C66F291D402A}" type="pres">
      <dgm:prSet presAssocID="{6781DBEA-2DF1-442D-8347-E8491B964AB7}" presName="accentRepeatNode" presStyleLbl="solidFgAcc1" presStyleIdx="0" presStyleCnt="4" custLinFactNeighborX="-8592" custLinFactNeighborY="-2245"/>
      <dgm:spPr/>
    </dgm:pt>
    <dgm:pt modelId="{38DB7E8A-6E66-469D-AB2D-7B5A62F47196}" type="pres">
      <dgm:prSet presAssocID="{544C916F-F439-4B96-8E65-60D8CB51C925}" presName="text_2" presStyleLbl="node1" presStyleIdx="1" presStyleCnt="4" custScaleY="135985">
        <dgm:presLayoutVars>
          <dgm:bulletEnabled val="1"/>
        </dgm:presLayoutVars>
      </dgm:prSet>
      <dgm:spPr/>
    </dgm:pt>
    <dgm:pt modelId="{C146F856-046E-4C2D-A9F3-23039A06194F}" type="pres">
      <dgm:prSet presAssocID="{544C916F-F439-4B96-8E65-60D8CB51C925}" presName="accent_2" presStyleCnt="0"/>
      <dgm:spPr/>
    </dgm:pt>
    <dgm:pt modelId="{25CA38BB-8B32-49E5-8C64-F62CA32BE063}" type="pres">
      <dgm:prSet presAssocID="{544C916F-F439-4B96-8E65-60D8CB51C925}" presName="accentRepeatNode" presStyleLbl="solidFgAcc1" presStyleIdx="1" presStyleCnt="4" custLinFactNeighborX="-5923" custLinFactNeighborY="2540"/>
      <dgm:spPr>
        <a:ln>
          <a:solidFill>
            <a:srgbClr val="00B0F0"/>
          </a:solidFill>
        </a:ln>
      </dgm:spPr>
    </dgm:pt>
    <dgm:pt modelId="{9EBB9AD6-8EBD-405B-8A32-47500D01DDBE}" type="pres">
      <dgm:prSet presAssocID="{74CA5FC7-1D59-4450-8E99-831CC33D1CD1}" presName="text_3" presStyleLbl="node1" presStyleIdx="2" presStyleCnt="4">
        <dgm:presLayoutVars>
          <dgm:bulletEnabled val="1"/>
        </dgm:presLayoutVars>
      </dgm:prSet>
      <dgm:spPr/>
    </dgm:pt>
    <dgm:pt modelId="{E4FBF530-5507-4976-8591-F6AFFBD10E68}" type="pres">
      <dgm:prSet presAssocID="{74CA5FC7-1D59-4450-8E99-831CC33D1CD1}" presName="accent_3" presStyleCnt="0"/>
      <dgm:spPr/>
    </dgm:pt>
    <dgm:pt modelId="{E9003A58-A058-42B1-8075-8E1FA2A3FC54}" type="pres">
      <dgm:prSet presAssocID="{74CA5FC7-1D59-4450-8E99-831CC33D1CD1}" presName="accentRepeatNode" presStyleLbl="solidFgAcc1" presStyleIdx="2" presStyleCnt="4" custLinFactNeighborX="-5923" custLinFactNeighborY="390"/>
      <dgm:spPr>
        <a:ln>
          <a:solidFill>
            <a:srgbClr val="00B0F0"/>
          </a:solidFill>
        </a:ln>
      </dgm:spPr>
    </dgm:pt>
    <dgm:pt modelId="{CDE1CEB5-10DB-401E-BE95-0B6CF7B40F66}" type="pres">
      <dgm:prSet presAssocID="{A9B1B735-E6AA-48D5-9FE3-1C46C29A2C79}" presName="text_4" presStyleLbl="node1" presStyleIdx="3" presStyleCnt="4">
        <dgm:presLayoutVars>
          <dgm:bulletEnabled val="1"/>
        </dgm:presLayoutVars>
      </dgm:prSet>
      <dgm:spPr/>
    </dgm:pt>
    <dgm:pt modelId="{5B29981D-4BC8-4D7D-9136-AE973EF95015}" type="pres">
      <dgm:prSet presAssocID="{A9B1B735-E6AA-48D5-9FE3-1C46C29A2C79}" presName="accent_4" presStyleCnt="0"/>
      <dgm:spPr/>
    </dgm:pt>
    <dgm:pt modelId="{F1B823CB-BD24-44A1-B4C2-8998AB9694B1}" type="pres">
      <dgm:prSet presAssocID="{A9B1B735-E6AA-48D5-9FE3-1C46C29A2C79}" presName="accentRepeatNode" presStyleLbl="solidFgAcc1" presStyleIdx="3" presStyleCnt="4" custLinFactNeighborX="-8592" custLinFactNeighborY="-1759"/>
      <dgm:spPr>
        <a:ln>
          <a:solidFill>
            <a:srgbClr val="00B0F0"/>
          </a:solidFill>
        </a:ln>
      </dgm:spPr>
    </dgm:pt>
  </dgm:ptLst>
  <dgm:cxnLst>
    <dgm:cxn modelId="{55182815-AAFB-4367-8C40-54D42DC9BC7B}" type="presOf" srcId="{74CA5FC7-1D59-4450-8E99-831CC33D1CD1}" destId="{9EBB9AD6-8EBD-405B-8A32-47500D01DDBE}" srcOrd="0" destOrd="0" presId="urn:microsoft.com/office/officeart/2008/layout/VerticalCurvedList"/>
    <dgm:cxn modelId="{0C52731E-2186-4714-B338-977FB942C3C3}" srcId="{9B27BF2F-D616-4E20-B903-C2817B1968E8}" destId="{6781DBEA-2DF1-442D-8347-E8491B964AB7}" srcOrd="0" destOrd="0" parTransId="{28317FC8-885A-4E02-936A-DD3B8B2F7970}" sibTransId="{8F78B747-7C27-42DD-BF7D-FFB35DD224CB}"/>
    <dgm:cxn modelId="{CF3AF01F-5421-49FF-93EE-DC62078CF5BE}" srcId="{9B27BF2F-D616-4E20-B903-C2817B1968E8}" destId="{74CA5FC7-1D59-4450-8E99-831CC33D1CD1}" srcOrd="2" destOrd="0" parTransId="{9F73DC94-E75C-44BA-9F46-1B070620F606}" sibTransId="{B0FEBB16-4D46-4544-B8E0-D6F29502FB01}"/>
    <dgm:cxn modelId="{6C7FCF23-E7A7-432C-A302-60C766842065}" type="presOf" srcId="{6781DBEA-2DF1-442D-8347-E8491B964AB7}" destId="{55AE3E2B-3D71-44AA-B930-9D23A8E8A96D}" srcOrd="0" destOrd="0" presId="urn:microsoft.com/office/officeart/2008/layout/VerticalCurvedList"/>
    <dgm:cxn modelId="{90E93130-304E-4D60-998D-6A2F98E5A587}" type="presOf" srcId="{544C916F-F439-4B96-8E65-60D8CB51C925}" destId="{38DB7E8A-6E66-469D-AB2D-7B5A62F47196}" srcOrd="0" destOrd="0" presId="urn:microsoft.com/office/officeart/2008/layout/VerticalCurvedList"/>
    <dgm:cxn modelId="{B866E846-AD52-424B-86AF-F501E1337B97}" type="presOf" srcId="{8F78B747-7C27-42DD-BF7D-FFB35DD224CB}" destId="{B7752794-5240-43A3-9837-8C1D976CEDA6}" srcOrd="0" destOrd="0" presId="urn:microsoft.com/office/officeart/2008/layout/VerticalCurvedList"/>
    <dgm:cxn modelId="{129A0955-E175-4950-A453-E4507BF1DF16}" srcId="{9B27BF2F-D616-4E20-B903-C2817B1968E8}" destId="{544C916F-F439-4B96-8E65-60D8CB51C925}" srcOrd="1" destOrd="0" parTransId="{A4E407A2-3F18-44F6-A1B5-6679AEA3E12A}" sibTransId="{6BD903BB-D622-4EF7-BAF3-330CAB1A1C99}"/>
    <dgm:cxn modelId="{B1359CB2-B6A5-49C7-952A-4C1BA745C071}" srcId="{9B27BF2F-D616-4E20-B903-C2817B1968E8}" destId="{A9B1B735-E6AA-48D5-9FE3-1C46C29A2C79}" srcOrd="3" destOrd="0" parTransId="{3FB01C8E-4DFE-4BF6-BE33-B917C98422D0}" sibTransId="{3106FBF2-963E-4527-93E6-D9DB706A6632}"/>
    <dgm:cxn modelId="{684234C7-DE7B-488A-85DF-9EFB187000AD}" type="presOf" srcId="{A9B1B735-E6AA-48D5-9FE3-1C46C29A2C79}" destId="{CDE1CEB5-10DB-401E-BE95-0B6CF7B40F66}" srcOrd="0" destOrd="0" presId="urn:microsoft.com/office/officeart/2008/layout/VerticalCurvedList"/>
    <dgm:cxn modelId="{289182F1-7493-450E-B594-1E4A6445F1D0}" type="presOf" srcId="{9B27BF2F-D616-4E20-B903-C2817B1968E8}" destId="{15CB9A38-B5D7-4AB7-9D2A-044462BFED6F}" srcOrd="0" destOrd="0" presId="urn:microsoft.com/office/officeart/2008/layout/VerticalCurvedList"/>
    <dgm:cxn modelId="{0F02FDBC-CD27-487A-AD1D-5C51AB9D1DA0}" type="presParOf" srcId="{15CB9A38-B5D7-4AB7-9D2A-044462BFED6F}" destId="{CB24CB0C-046C-4261-95C8-CDAF5C643FDA}" srcOrd="0" destOrd="0" presId="urn:microsoft.com/office/officeart/2008/layout/VerticalCurvedList"/>
    <dgm:cxn modelId="{A8FFA59A-810A-4D32-B63C-3BC39EF8A924}" type="presParOf" srcId="{CB24CB0C-046C-4261-95C8-CDAF5C643FDA}" destId="{51956D0D-EE59-443C-8C4F-B69BAF45DFE4}" srcOrd="0" destOrd="0" presId="urn:microsoft.com/office/officeart/2008/layout/VerticalCurvedList"/>
    <dgm:cxn modelId="{8B89B287-66FB-4405-BB84-25D76B47EA64}" type="presParOf" srcId="{51956D0D-EE59-443C-8C4F-B69BAF45DFE4}" destId="{5C392090-DA55-433D-8C9E-98D1A20FB1AB}" srcOrd="0" destOrd="0" presId="urn:microsoft.com/office/officeart/2008/layout/VerticalCurvedList"/>
    <dgm:cxn modelId="{1015AF24-5BA8-4C3A-9FFD-D821098139CB}" type="presParOf" srcId="{51956D0D-EE59-443C-8C4F-B69BAF45DFE4}" destId="{B7752794-5240-43A3-9837-8C1D976CEDA6}" srcOrd="1" destOrd="0" presId="urn:microsoft.com/office/officeart/2008/layout/VerticalCurvedList"/>
    <dgm:cxn modelId="{91E99C43-84CC-4704-BA6A-2A78E7B896A5}" type="presParOf" srcId="{51956D0D-EE59-443C-8C4F-B69BAF45DFE4}" destId="{0D57EC3D-7600-48ED-A328-588079946CD7}" srcOrd="2" destOrd="0" presId="urn:microsoft.com/office/officeart/2008/layout/VerticalCurvedList"/>
    <dgm:cxn modelId="{06043A13-A01C-439A-8CA8-14CE30621132}" type="presParOf" srcId="{51956D0D-EE59-443C-8C4F-B69BAF45DFE4}" destId="{2E273375-8B52-448B-8703-B9DC80DFF45D}" srcOrd="3" destOrd="0" presId="urn:microsoft.com/office/officeart/2008/layout/VerticalCurvedList"/>
    <dgm:cxn modelId="{C97AA4AC-7D9A-42A8-A3F2-DBDEDDFE0BC8}" type="presParOf" srcId="{CB24CB0C-046C-4261-95C8-CDAF5C643FDA}" destId="{55AE3E2B-3D71-44AA-B930-9D23A8E8A96D}" srcOrd="1" destOrd="0" presId="urn:microsoft.com/office/officeart/2008/layout/VerticalCurvedList"/>
    <dgm:cxn modelId="{E31F9D22-422E-4830-9EA8-44B01AF12E73}" type="presParOf" srcId="{CB24CB0C-046C-4261-95C8-CDAF5C643FDA}" destId="{B31C0E9A-8D9F-4F20-860C-54FE0803687B}" srcOrd="2" destOrd="0" presId="urn:microsoft.com/office/officeart/2008/layout/VerticalCurvedList"/>
    <dgm:cxn modelId="{4E48AE74-09D4-489E-91C5-96230A45E81E}" type="presParOf" srcId="{B31C0E9A-8D9F-4F20-860C-54FE0803687B}" destId="{CF5E49F0-272D-45FC-9836-C66F291D402A}" srcOrd="0" destOrd="0" presId="urn:microsoft.com/office/officeart/2008/layout/VerticalCurvedList"/>
    <dgm:cxn modelId="{C4A62723-6008-44D3-85A7-E7D4253D19E2}" type="presParOf" srcId="{CB24CB0C-046C-4261-95C8-CDAF5C643FDA}" destId="{38DB7E8A-6E66-469D-AB2D-7B5A62F47196}" srcOrd="3" destOrd="0" presId="urn:microsoft.com/office/officeart/2008/layout/VerticalCurvedList"/>
    <dgm:cxn modelId="{49A55D51-C5B1-45F1-BAF6-8148EE460E64}" type="presParOf" srcId="{CB24CB0C-046C-4261-95C8-CDAF5C643FDA}" destId="{C146F856-046E-4C2D-A9F3-23039A06194F}" srcOrd="4" destOrd="0" presId="urn:microsoft.com/office/officeart/2008/layout/VerticalCurvedList"/>
    <dgm:cxn modelId="{12C622B8-2094-40ED-B604-3FDC4D0853CB}" type="presParOf" srcId="{C146F856-046E-4C2D-A9F3-23039A06194F}" destId="{25CA38BB-8B32-49E5-8C64-F62CA32BE063}" srcOrd="0" destOrd="0" presId="urn:microsoft.com/office/officeart/2008/layout/VerticalCurvedList"/>
    <dgm:cxn modelId="{A3DAE291-C61B-4C8E-B078-243987806045}" type="presParOf" srcId="{CB24CB0C-046C-4261-95C8-CDAF5C643FDA}" destId="{9EBB9AD6-8EBD-405B-8A32-47500D01DDBE}" srcOrd="5" destOrd="0" presId="urn:microsoft.com/office/officeart/2008/layout/VerticalCurvedList"/>
    <dgm:cxn modelId="{CAE38C1C-DDDC-4400-BD8B-F9A12A3F218E}" type="presParOf" srcId="{CB24CB0C-046C-4261-95C8-CDAF5C643FDA}" destId="{E4FBF530-5507-4976-8591-F6AFFBD10E68}" srcOrd="6" destOrd="0" presId="urn:microsoft.com/office/officeart/2008/layout/VerticalCurvedList"/>
    <dgm:cxn modelId="{7F1305F0-0EBC-4B4B-9DA7-AE4A4DD7DFFB}" type="presParOf" srcId="{E4FBF530-5507-4976-8591-F6AFFBD10E68}" destId="{E9003A58-A058-42B1-8075-8E1FA2A3FC54}" srcOrd="0" destOrd="0" presId="urn:microsoft.com/office/officeart/2008/layout/VerticalCurvedList"/>
    <dgm:cxn modelId="{5874D97F-0CB0-4F20-BCC0-042EDCDACDD9}" type="presParOf" srcId="{CB24CB0C-046C-4261-95C8-CDAF5C643FDA}" destId="{CDE1CEB5-10DB-401E-BE95-0B6CF7B40F66}" srcOrd="7" destOrd="0" presId="urn:microsoft.com/office/officeart/2008/layout/VerticalCurvedList"/>
    <dgm:cxn modelId="{52E471E1-11FA-404E-A8EC-B15742978BB3}" type="presParOf" srcId="{CB24CB0C-046C-4261-95C8-CDAF5C643FDA}" destId="{5B29981D-4BC8-4D7D-9136-AE973EF95015}" srcOrd="8" destOrd="0" presId="urn:microsoft.com/office/officeart/2008/layout/VerticalCurvedList"/>
    <dgm:cxn modelId="{7B2EDE2D-3F13-4B74-B7F2-D1A185F5E1C0}" type="presParOf" srcId="{5B29981D-4BC8-4D7D-9136-AE973EF95015}" destId="{F1B823CB-BD24-44A1-B4C2-8998AB9694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CDE39E-379E-43C5-BA0A-29DEAD5BDE42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B2DBED7-8C91-4766-9DCB-DF39891E806F}">
      <dgm:prSet phldrT="[Testo]" custT="1"/>
      <dgm:spPr/>
      <dgm:t>
        <a:bodyPr/>
        <a:lstStyle/>
        <a:p>
          <a:r>
            <a:rPr lang="it-IT" sz="2800" b="1" dirty="0">
              <a:solidFill>
                <a:schemeClr val="tx1"/>
              </a:solidFill>
            </a:rPr>
            <a:t>DB aziende</a:t>
          </a:r>
          <a:endParaRPr lang="it-IT" sz="2800" dirty="0">
            <a:solidFill>
              <a:schemeClr val="tx1"/>
            </a:solidFill>
          </a:endParaRPr>
        </a:p>
      </dgm:t>
    </dgm:pt>
    <dgm:pt modelId="{C2B65906-B73D-4C67-ACA0-CD3891E08F9C}" type="parTrans" cxnId="{7E65F18C-6A8F-4623-88D4-F8142125615E}">
      <dgm:prSet/>
      <dgm:spPr/>
      <dgm:t>
        <a:bodyPr/>
        <a:lstStyle/>
        <a:p>
          <a:endParaRPr lang="it-IT"/>
        </a:p>
      </dgm:t>
    </dgm:pt>
    <dgm:pt modelId="{42601D4B-0201-492F-908F-2E70EABAEF2E}" type="sibTrans" cxnId="{7E65F18C-6A8F-4623-88D4-F8142125615E}">
      <dgm:prSet/>
      <dgm:spPr/>
      <dgm:t>
        <a:bodyPr/>
        <a:lstStyle/>
        <a:p>
          <a:endParaRPr lang="it-IT"/>
        </a:p>
      </dgm:t>
    </dgm:pt>
    <dgm:pt modelId="{42D08E14-1E5A-46F6-9ADC-24999FD0572A}">
      <dgm:prSet phldrT="[Testo]" custT="1"/>
      <dgm:spPr/>
      <dgm:t>
        <a:bodyPr/>
        <a:lstStyle/>
        <a:p>
          <a:r>
            <a:rPr lang="it-IT" sz="1600" b="1" dirty="0"/>
            <a:t>aggiornare (o creare) un data base aziende del </a:t>
          </a:r>
          <a:r>
            <a:rPr lang="it-IT" sz="1600" b="1" dirty="0" err="1"/>
            <a:t>Cpi</a:t>
          </a:r>
          <a:r>
            <a:rPr lang="it-IT" sz="1600" b="1" dirty="0"/>
            <a:t> per raccogliere le informazioni relative alle aziende, tenere traccia delle azioni effettuate e programmate. Con questo strumento si potranno conservare le informazioni raccolte e monitorare le azioni</a:t>
          </a:r>
          <a:endParaRPr lang="it-IT" sz="1600" dirty="0"/>
        </a:p>
      </dgm:t>
    </dgm:pt>
    <dgm:pt modelId="{B8077262-A82C-47C2-82F1-18C6545FC5FC}" type="parTrans" cxnId="{2878AA85-D34F-4B7D-AC46-FE687D542156}">
      <dgm:prSet/>
      <dgm:spPr/>
      <dgm:t>
        <a:bodyPr/>
        <a:lstStyle/>
        <a:p>
          <a:endParaRPr lang="it-IT"/>
        </a:p>
      </dgm:t>
    </dgm:pt>
    <dgm:pt modelId="{15A0587F-549F-4404-AD95-E5A839B31FEE}" type="sibTrans" cxnId="{2878AA85-D34F-4B7D-AC46-FE687D542156}">
      <dgm:prSet/>
      <dgm:spPr/>
      <dgm:t>
        <a:bodyPr/>
        <a:lstStyle/>
        <a:p>
          <a:endParaRPr lang="it-IT"/>
        </a:p>
      </dgm:t>
    </dgm:pt>
    <dgm:pt modelId="{7B4864BC-B4AD-4C5A-84AB-297ECB7A2AF6}">
      <dgm:prSet phldrT="[Testo]" custT="1"/>
      <dgm:spPr/>
      <dgm:t>
        <a:bodyPr/>
        <a:lstStyle/>
        <a:p>
          <a:r>
            <a:rPr lang="it-IT" sz="2800" b="1" dirty="0">
              <a:solidFill>
                <a:schemeClr val="tx1"/>
              </a:solidFill>
            </a:rPr>
            <a:t>Servizi </a:t>
          </a:r>
          <a:r>
            <a:rPr lang="it-IT" sz="1300" b="1" dirty="0">
              <a:solidFill>
                <a:schemeClr val="tx1"/>
              </a:solidFill>
            </a:rPr>
            <a:t>(Verificare se già erogati o erogabili. Alcuni esempi) </a:t>
          </a:r>
        </a:p>
      </dgm:t>
    </dgm:pt>
    <dgm:pt modelId="{89DC455B-6DCB-478C-905B-284C13AE5EC6}" type="parTrans" cxnId="{A35BE4D3-E8F9-46AC-8627-5EA6A08E5C63}">
      <dgm:prSet/>
      <dgm:spPr/>
      <dgm:t>
        <a:bodyPr/>
        <a:lstStyle/>
        <a:p>
          <a:endParaRPr lang="it-IT"/>
        </a:p>
      </dgm:t>
    </dgm:pt>
    <dgm:pt modelId="{581672A3-84F8-448F-9DD6-BAA6A4FAC3F5}" type="sibTrans" cxnId="{A35BE4D3-E8F9-46AC-8627-5EA6A08E5C63}">
      <dgm:prSet/>
      <dgm:spPr/>
      <dgm:t>
        <a:bodyPr/>
        <a:lstStyle/>
        <a:p>
          <a:endParaRPr lang="it-IT"/>
        </a:p>
      </dgm:t>
    </dgm:pt>
    <dgm:pt modelId="{40CCD8EE-5565-45BB-9E68-7C51F4880C60}">
      <dgm:prSet phldrT="[Testo]" custT="1"/>
      <dgm:spPr/>
      <dgm:t>
        <a:bodyPr/>
        <a:lstStyle/>
        <a:p>
          <a:r>
            <a:rPr lang="it-IT" sz="2800" b="1" dirty="0">
              <a:solidFill>
                <a:schemeClr val="tx1"/>
              </a:solidFill>
            </a:rPr>
            <a:t>DB soggetti in cerca di occupazione</a:t>
          </a:r>
        </a:p>
      </dgm:t>
    </dgm:pt>
    <dgm:pt modelId="{F8C475ED-B01B-4FB8-8188-C87F1FB6A1A8}" type="parTrans" cxnId="{533C1D5A-685B-418B-9788-8AABCBB3E1FC}">
      <dgm:prSet/>
      <dgm:spPr/>
      <dgm:t>
        <a:bodyPr/>
        <a:lstStyle/>
        <a:p>
          <a:endParaRPr lang="it-IT"/>
        </a:p>
      </dgm:t>
    </dgm:pt>
    <dgm:pt modelId="{EA2502B2-6C90-4DC4-B1C7-77924B6692E7}" type="sibTrans" cxnId="{533C1D5A-685B-418B-9788-8AABCBB3E1FC}">
      <dgm:prSet/>
      <dgm:spPr/>
      <dgm:t>
        <a:bodyPr/>
        <a:lstStyle/>
        <a:p>
          <a:endParaRPr lang="it-IT"/>
        </a:p>
      </dgm:t>
    </dgm:pt>
    <dgm:pt modelId="{CC3EF23A-4113-460F-AFC7-6B44EAE1A46A}">
      <dgm:prSet custT="1"/>
      <dgm:spPr/>
      <dgm:t>
        <a:bodyPr/>
        <a:lstStyle/>
        <a:p>
          <a:r>
            <a:rPr lang="it-IT" sz="1600" dirty="0"/>
            <a:t> </a:t>
          </a:r>
          <a:r>
            <a:rPr lang="it-IT" sz="1600" b="1" dirty="0" err="1"/>
            <a:t>Pre</a:t>
          </a:r>
          <a:r>
            <a:rPr lang="it-IT" sz="1600" b="1" dirty="0"/>
            <a:t>-selezione gratuita;</a:t>
          </a:r>
        </a:p>
      </dgm:t>
    </dgm:pt>
    <dgm:pt modelId="{B9BB256A-6417-4659-A4AD-FDAC2209737A}" type="parTrans" cxnId="{AADF2729-D36F-41C9-A36D-1799931355B4}">
      <dgm:prSet/>
      <dgm:spPr/>
      <dgm:t>
        <a:bodyPr/>
        <a:lstStyle/>
        <a:p>
          <a:endParaRPr lang="it-IT"/>
        </a:p>
      </dgm:t>
    </dgm:pt>
    <dgm:pt modelId="{5ABE16DA-9184-443C-91D4-821866B2CFE2}" type="sibTrans" cxnId="{AADF2729-D36F-41C9-A36D-1799931355B4}">
      <dgm:prSet/>
      <dgm:spPr/>
      <dgm:t>
        <a:bodyPr/>
        <a:lstStyle/>
        <a:p>
          <a:endParaRPr lang="it-IT"/>
        </a:p>
      </dgm:t>
    </dgm:pt>
    <dgm:pt modelId="{331CA105-DE19-46B7-91CD-153565B0F4D1}">
      <dgm:prSet custT="1"/>
      <dgm:spPr/>
      <dgm:t>
        <a:bodyPr/>
        <a:lstStyle/>
        <a:p>
          <a:r>
            <a:rPr lang="it-IT" sz="1600" b="1" dirty="0"/>
            <a:t> Attività di marketing per l’individuazione delle aziende (disponibili per tirocini/assunzioni) e dei profili professionali richiesti;</a:t>
          </a:r>
        </a:p>
      </dgm:t>
    </dgm:pt>
    <dgm:pt modelId="{8EF4182B-DB04-466C-97AC-04017D9ABD63}" type="parTrans" cxnId="{D420B5CC-3997-4B63-8960-07F40F8104E9}">
      <dgm:prSet/>
      <dgm:spPr/>
      <dgm:t>
        <a:bodyPr/>
        <a:lstStyle/>
        <a:p>
          <a:endParaRPr lang="it-IT"/>
        </a:p>
      </dgm:t>
    </dgm:pt>
    <dgm:pt modelId="{915FACEE-6FC0-4398-A437-908B290D6FA3}" type="sibTrans" cxnId="{D420B5CC-3997-4B63-8960-07F40F8104E9}">
      <dgm:prSet/>
      <dgm:spPr/>
      <dgm:t>
        <a:bodyPr/>
        <a:lstStyle/>
        <a:p>
          <a:endParaRPr lang="it-IT"/>
        </a:p>
      </dgm:t>
    </dgm:pt>
    <dgm:pt modelId="{1B783C8A-24D4-4029-AAC2-F5A32470C84C}">
      <dgm:prSet custT="1"/>
      <dgm:spPr/>
      <dgm:t>
        <a:bodyPr/>
        <a:lstStyle/>
        <a:p>
          <a:r>
            <a:rPr lang="it-IT" sz="1600" b="1" dirty="0"/>
            <a:t>Consulenza su incentivi e sgravi;</a:t>
          </a:r>
        </a:p>
      </dgm:t>
    </dgm:pt>
    <dgm:pt modelId="{79483682-D5C1-434B-8A1A-EE35E084DECB}" type="parTrans" cxnId="{DE8928A1-8421-4154-A048-9F0457BD35A8}">
      <dgm:prSet/>
      <dgm:spPr/>
      <dgm:t>
        <a:bodyPr/>
        <a:lstStyle/>
        <a:p>
          <a:endParaRPr lang="it-IT"/>
        </a:p>
      </dgm:t>
    </dgm:pt>
    <dgm:pt modelId="{D696DAB6-BDCA-4F74-A737-F04D50574E4A}" type="sibTrans" cxnId="{DE8928A1-8421-4154-A048-9F0457BD35A8}">
      <dgm:prSet/>
      <dgm:spPr/>
      <dgm:t>
        <a:bodyPr/>
        <a:lstStyle/>
        <a:p>
          <a:endParaRPr lang="it-IT"/>
        </a:p>
      </dgm:t>
    </dgm:pt>
    <dgm:pt modelId="{BDFF2A44-01A3-4B5B-99C4-4B07B39ACAA4}">
      <dgm:prSet custT="1"/>
      <dgm:spPr/>
      <dgm:t>
        <a:bodyPr/>
        <a:lstStyle/>
        <a:p>
          <a:r>
            <a:rPr lang="it-IT" sz="1600" b="1" dirty="0"/>
            <a:t>Promozione Eventi</a:t>
          </a:r>
        </a:p>
      </dgm:t>
    </dgm:pt>
    <dgm:pt modelId="{50C60658-23AD-4CB4-B90F-3ED3BC98AC4B}" type="parTrans" cxnId="{111EF18F-B1F4-45AC-AF8B-28847A31A893}">
      <dgm:prSet/>
      <dgm:spPr/>
      <dgm:t>
        <a:bodyPr/>
        <a:lstStyle/>
        <a:p>
          <a:endParaRPr lang="it-IT"/>
        </a:p>
      </dgm:t>
    </dgm:pt>
    <dgm:pt modelId="{B7983C26-2A34-4780-88E5-98C933DE2462}" type="sibTrans" cxnId="{111EF18F-B1F4-45AC-AF8B-28847A31A893}">
      <dgm:prSet/>
      <dgm:spPr/>
      <dgm:t>
        <a:bodyPr/>
        <a:lstStyle/>
        <a:p>
          <a:endParaRPr lang="it-IT"/>
        </a:p>
      </dgm:t>
    </dgm:pt>
    <dgm:pt modelId="{2E5D6E65-CB79-4645-8017-86635457858B}">
      <dgm:prSet custT="1"/>
      <dgm:spPr/>
      <dgm:t>
        <a:bodyPr/>
        <a:lstStyle/>
        <a:p>
          <a:r>
            <a:rPr lang="it-IT" sz="1600" b="1" dirty="0"/>
            <a:t>archiviare e aggiornare i profili dei candidati in un data-base del </a:t>
          </a:r>
          <a:r>
            <a:rPr lang="it-IT" sz="1600" b="1" dirty="0" err="1"/>
            <a:t>Cpi</a:t>
          </a:r>
          <a:r>
            <a:rPr lang="it-IT" sz="1600" b="1" dirty="0"/>
            <a:t>, che consentirà di estrapolare anche per </a:t>
          </a:r>
          <a:r>
            <a:rPr lang="it-IT" sz="1600" b="1" dirty="0" err="1"/>
            <a:t>skill</a:t>
          </a:r>
          <a:r>
            <a:rPr lang="it-IT" sz="1600" b="1" dirty="0"/>
            <a:t>/competenza/formazione</a:t>
          </a:r>
          <a:endParaRPr lang="it-IT" sz="1600" dirty="0"/>
        </a:p>
      </dgm:t>
    </dgm:pt>
    <dgm:pt modelId="{CB758D69-B425-4DA1-AE9E-A0BF1512D2C3}" type="parTrans" cxnId="{0C391C4A-F751-4C6A-835F-6B82B8ADA54B}">
      <dgm:prSet/>
      <dgm:spPr/>
      <dgm:t>
        <a:bodyPr/>
        <a:lstStyle/>
        <a:p>
          <a:endParaRPr lang="it-IT"/>
        </a:p>
      </dgm:t>
    </dgm:pt>
    <dgm:pt modelId="{37D15C10-142A-4AB3-9434-A8D88B46711D}" type="sibTrans" cxnId="{0C391C4A-F751-4C6A-835F-6B82B8ADA54B}">
      <dgm:prSet/>
      <dgm:spPr/>
      <dgm:t>
        <a:bodyPr/>
        <a:lstStyle/>
        <a:p>
          <a:endParaRPr lang="it-IT"/>
        </a:p>
      </dgm:t>
    </dgm:pt>
    <dgm:pt modelId="{0EC877D8-BA99-41A1-8E54-7D9D00FF9F25}">
      <dgm:prSet custT="1"/>
      <dgm:spPr/>
      <dgm:t>
        <a:bodyPr/>
        <a:lstStyle/>
        <a:p>
          <a:r>
            <a:rPr lang="it-IT" sz="1600" b="1" dirty="0"/>
            <a:t>Altri servizi</a:t>
          </a:r>
        </a:p>
      </dgm:t>
    </dgm:pt>
    <dgm:pt modelId="{E5885662-6D36-4561-B492-9ADCF9B08841}" type="parTrans" cxnId="{7D5D524A-3FE2-4A9E-9E0C-19AAD12C7497}">
      <dgm:prSet/>
      <dgm:spPr/>
      <dgm:t>
        <a:bodyPr/>
        <a:lstStyle/>
        <a:p>
          <a:endParaRPr lang="it-IT"/>
        </a:p>
      </dgm:t>
    </dgm:pt>
    <dgm:pt modelId="{AAF4223F-F570-4922-83A3-95B3963D60FE}" type="sibTrans" cxnId="{7D5D524A-3FE2-4A9E-9E0C-19AAD12C7497}">
      <dgm:prSet/>
      <dgm:spPr/>
      <dgm:t>
        <a:bodyPr/>
        <a:lstStyle/>
        <a:p>
          <a:endParaRPr lang="it-IT"/>
        </a:p>
      </dgm:t>
    </dgm:pt>
    <dgm:pt modelId="{1B201964-4F97-482D-B586-66A6C995BF8A}" type="pres">
      <dgm:prSet presAssocID="{CECDE39E-379E-43C5-BA0A-29DEAD5BDE42}" presName="Name0" presStyleCnt="0">
        <dgm:presLayoutVars>
          <dgm:dir/>
          <dgm:resizeHandles val="exact"/>
        </dgm:presLayoutVars>
      </dgm:prSet>
      <dgm:spPr/>
    </dgm:pt>
    <dgm:pt modelId="{2381906C-901D-4D39-8B1F-02CBE709ACBB}" type="pres">
      <dgm:prSet presAssocID="{8B2DBED7-8C91-4766-9DCB-DF39891E806F}" presName="node" presStyleLbl="node1" presStyleIdx="0" presStyleCnt="3">
        <dgm:presLayoutVars>
          <dgm:bulletEnabled val="1"/>
        </dgm:presLayoutVars>
      </dgm:prSet>
      <dgm:spPr/>
    </dgm:pt>
    <dgm:pt modelId="{135EA201-A8C1-43AB-BEA4-47006365CA12}" type="pres">
      <dgm:prSet presAssocID="{42601D4B-0201-492F-908F-2E70EABAEF2E}" presName="sibTrans" presStyleCnt="0"/>
      <dgm:spPr/>
    </dgm:pt>
    <dgm:pt modelId="{2D9FA756-6FF0-4C14-9027-5303959D8AE4}" type="pres">
      <dgm:prSet presAssocID="{7B4864BC-B4AD-4C5A-84AB-297ECB7A2AF6}" presName="node" presStyleLbl="node1" presStyleIdx="1" presStyleCnt="3">
        <dgm:presLayoutVars>
          <dgm:bulletEnabled val="1"/>
        </dgm:presLayoutVars>
      </dgm:prSet>
      <dgm:spPr/>
    </dgm:pt>
    <dgm:pt modelId="{A0AE1423-06CE-4F28-81D1-E1D2FC1779CF}" type="pres">
      <dgm:prSet presAssocID="{581672A3-84F8-448F-9DD6-BAA6A4FAC3F5}" presName="sibTrans" presStyleCnt="0"/>
      <dgm:spPr/>
    </dgm:pt>
    <dgm:pt modelId="{92AB6206-72AC-4E9D-B7E5-83EF76863E9C}" type="pres">
      <dgm:prSet presAssocID="{40CCD8EE-5565-45BB-9E68-7C51F4880C60}" presName="node" presStyleLbl="node1" presStyleIdx="2" presStyleCnt="3">
        <dgm:presLayoutVars>
          <dgm:bulletEnabled val="1"/>
        </dgm:presLayoutVars>
      </dgm:prSet>
      <dgm:spPr/>
    </dgm:pt>
  </dgm:ptLst>
  <dgm:cxnLst>
    <dgm:cxn modelId="{FE189616-65F4-4FAF-99CC-C9731EA10F4A}" type="presOf" srcId="{8B2DBED7-8C91-4766-9DCB-DF39891E806F}" destId="{2381906C-901D-4D39-8B1F-02CBE709ACBB}" srcOrd="0" destOrd="0" presId="urn:microsoft.com/office/officeart/2005/8/layout/hList6"/>
    <dgm:cxn modelId="{AADF2729-D36F-41C9-A36D-1799931355B4}" srcId="{7B4864BC-B4AD-4C5A-84AB-297ECB7A2AF6}" destId="{CC3EF23A-4113-460F-AFC7-6B44EAE1A46A}" srcOrd="0" destOrd="0" parTransId="{B9BB256A-6417-4659-A4AD-FDAC2209737A}" sibTransId="{5ABE16DA-9184-443C-91D4-821866B2CFE2}"/>
    <dgm:cxn modelId="{F4561F31-F716-44E6-A25B-0185A09F5C5B}" type="presOf" srcId="{2E5D6E65-CB79-4645-8017-86635457858B}" destId="{92AB6206-72AC-4E9D-B7E5-83EF76863E9C}" srcOrd="0" destOrd="1" presId="urn:microsoft.com/office/officeart/2005/8/layout/hList6"/>
    <dgm:cxn modelId="{60813B33-2482-4A53-9E4E-9363C6BC90FF}" type="presOf" srcId="{CECDE39E-379E-43C5-BA0A-29DEAD5BDE42}" destId="{1B201964-4F97-482D-B586-66A6C995BF8A}" srcOrd="0" destOrd="0" presId="urn:microsoft.com/office/officeart/2005/8/layout/hList6"/>
    <dgm:cxn modelId="{66BAC038-ACB5-4B78-B41F-CBDE4200061E}" type="presOf" srcId="{7B4864BC-B4AD-4C5A-84AB-297ECB7A2AF6}" destId="{2D9FA756-6FF0-4C14-9027-5303959D8AE4}" srcOrd="0" destOrd="0" presId="urn:microsoft.com/office/officeart/2005/8/layout/hList6"/>
    <dgm:cxn modelId="{CF27FD3A-4CDC-48B9-A49C-E621522751B3}" type="presOf" srcId="{331CA105-DE19-46B7-91CD-153565B0F4D1}" destId="{2D9FA756-6FF0-4C14-9027-5303959D8AE4}" srcOrd="0" destOrd="2" presId="urn:microsoft.com/office/officeart/2005/8/layout/hList6"/>
    <dgm:cxn modelId="{0C391C4A-F751-4C6A-835F-6B82B8ADA54B}" srcId="{40CCD8EE-5565-45BB-9E68-7C51F4880C60}" destId="{2E5D6E65-CB79-4645-8017-86635457858B}" srcOrd="0" destOrd="0" parTransId="{CB758D69-B425-4DA1-AE9E-A0BF1512D2C3}" sibTransId="{37D15C10-142A-4AB3-9434-A8D88B46711D}"/>
    <dgm:cxn modelId="{7D5D524A-3FE2-4A9E-9E0C-19AAD12C7497}" srcId="{7B4864BC-B4AD-4C5A-84AB-297ECB7A2AF6}" destId="{0EC877D8-BA99-41A1-8E54-7D9D00FF9F25}" srcOrd="4" destOrd="0" parTransId="{E5885662-6D36-4561-B492-9ADCF9B08841}" sibTransId="{AAF4223F-F570-4922-83A3-95B3963D60FE}"/>
    <dgm:cxn modelId="{008C734F-E7C0-41D8-826A-FC2C97600853}" type="presOf" srcId="{40CCD8EE-5565-45BB-9E68-7C51F4880C60}" destId="{92AB6206-72AC-4E9D-B7E5-83EF76863E9C}" srcOrd="0" destOrd="0" presId="urn:microsoft.com/office/officeart/2005/8/layout/hList6"/>
    <dgm:cxn modelId="{10162E59-9B9E-4A3A-B3C2-B4106DEE39F1}" type="presOf" srcId="{CC3EF23A-4113-460F-AFC7-6B44EAE1A46A}" destId="{2D9FA756-6FF0-4C14-9027-5303959D8AE4}" srcOrd="0" destOrd="1" presId="urn:microsoft.com/office/officeart/2005/8/layout/hList6"/>
    <dgm:cxn modelId="{533C1D5A-685B-418B-9788-8AABCBB3E1FC}" srcId="{CECDE39E-379E-43C5-BA0A-29DEAD5BDE42}" destId="{40CCD8EE-5565-45BB-9E68-7C51F4880C60}" srcOrd="2" destOrd="0" parTransId="{F8C475ED-B01B-4FB8-8188-C87F1FB6A1A8}" sibTransId="{EA2502B2-6C90-4DC4-B1C7-77924B6692E7}"/>
    <dgm:cxn modelId="{2878AA85-D34F-4B7D-AC46-FE687D542156}" srcId="{8B2DBED7-8C91-4766-9DCB-DF39891E806F}" destId="{42D08E14-1E5A-46F6-9ADC-24999FD0572A}" srcOrd="0" destOrd="0" parTransId="{B8077262-A82C-47C2-82F1-18C6545FC5FC}" sibTransId="{15A0587F-549F-4404-AD95-E5A839B31FEE}"/>
    <dgm:cxn modelId="{7E65F18C-6A8F-4623-88D4-F8142125615E}" srcId="{CECDE39E-379E-43C5-BA0A-29DEAD5BDE42}" destId="{8B2DBED7-8C91-4766-9DCB-DF39891E806F}" srcOrd="0" destOrd="0" parTransId="{C2B65906-B73D-4C67-ACA0-CD3891E08F9C}" sibTransId="{42601D4B-0201-492F-908F-2E70EABAEF2E}"/>
    <dgm:cxn modelId="{111EF18F-B1F4-45AC-AF8B-28847A31A893}" srcId="{7B4864BC-B4AD-4C5A-84AB-297ECB7A2AF6}" destId="{BDFF2A44-01A3-4B5B-99C4-4B07B39ACAA4}" srcOrd="3" destOrd="0" parTransId="{50C60658-23AD-4CB4-B90F-3ED3BC98AC4B}" sibTransId="{B7983C26-2A34-4780-88E5-98C933DE2462}"/>
    <dgm:cxn modelId="{DE8928A1-8421-4154-A048-9F0457BD35A8}" srcId="{7B4864BC-B4AD-4C5A-84AB-297ECB7A2AF6}" destId="{1B783C8A-24D4-4029-AAC2-F5A32470C84C}" srcOrd="2" destOrd="0" parTransId="{79483682-D5C1-434B-8A1A-EE35E084DECB}" sibTransId="{D696DAB6-BDCA-4F74-A737-F04D50574E4A}"/>
    <dgm:cxn modelId="{845344B5-B4D2-4519-AF56-ECC79B09DB01}" type="presOf" srcId="{1B783C8A-24D4-4029-AAC2-F5A32470C84C}" destId="{2D9FA756-6FF0-4C14-9027-5303959D8AE4}" srcOrd="0" destOrd="3" presId="urn:microsoft.com/office/officeart/2005/8/layout/hList6"/>
    <dgm:cxn modelId="{CCB6B0C7-FBF3-4D3C-999C-341A02D02A9B}" type="presOf" srcId="{BDFF2A44-01A3-4B5B-99C4-4B07B39ACAA4}" destId="{2D9FA756-6FF0-4C14-9027-5303959D8AE4}" srcOrd="0" destOrd="4" presId="urn:microsoft.com/office/officeart/2005/8/layout/hList6"/>
    <dgm:cxn modelId="{D420B5CC-3997-4B63-8960-07F40F8104E9}" srcId="{7B4864BC-B4AD-4C5A-84AB-297ECB7A2AF6}" destId="{331CA105-DE19-46B7-91CD-153565B0F4D1}" srcOrd="1" destOrd="0" parTransId="{8EF4182B-DB04-466C-97AC-04017D9ABD63}" sibTransId="{915FACEE-6FC0-4398-A437-908B290D6FA3}"/>
    <dgm:cxn modelId="{A35BE4D3-E8F9-46AC-8627-5EA6A08E5C63}" srcId="{CECDE39E-379E-43C5-BA0A-29DEAD5BDE42}" destId="{7B4864BC-B4AD-4C5A-84AB-297ECB7A2AF6}" srcOrd="1" destOrd="0" parTransId="{89DC455B-6DCB-478C-905B-284C13AE5EC6}" sibTransId="{581672A3-84F8-448F-9DD6-BAA6A4FAC3F5}"/>
    <dgm:cxn modelId="{085471DF-B0D4-461E-8C88-389F179DF164}" type="presOf" srcId="{0EC877D8-BA99-41A1-8E54-7D9D00FF9F25}" destId="{2D9FA756-6FF0-4C14-9027-5303959D8AE4}" srcOrd="0" destOrd="5" presId="urn:microsoft.com/office/officeart/2005/8/layout/hList6"/>
    <dgm:cxn modelId="{5A7C47F5-7FF5-4B28-900E-CD9B4261DDD5}" type="presOf" srcId="{42D08E14-1E5A-46F6-9ADC-24999FD0572A}" destId="{2381906C-901D-4D39-8B1F-02CBE709ACBB}" srcOrd="0" destOrd="1" presId="urn:microsoft.com/office/officeart/2005/8/layout/hList6"/>
    <dgm:cxn modelId="{DBA94A35-B0E8-46E7-9F5E-E05A16318478}" type="presParOf" srcId="{1B201964-4F97-482D-B586-66A6C995BF8A}" destId="{2381906C-901D-4D39-8B1F-02CBE709ACBB}" srcOrd="0" destOrd="0" presId="urn:microsoft.com/office/officeart/2005/8/layout/hList6"/>
    <dgm:cxn modelId="{DCD9B7E6-C713-4790-92F2-834B2B7DD607}" type="presParOf" srcId="{1B201964-4F97-482D-B586-66A6C995BF8A}" destId="{135EA201-A8C1-43AB-BEA4-47006365CA12}" srcOrd="1" destOrd="0" presId="urn:microsoft.com/office/officeart/2005/8/layout/hList6"/>
    <dgm:cxn modelId="{7290D9B5-9BCA-404E-B15F-039A3FFF52D4}" type="presParOf" srcId="{1B201964-4F97-482D-B586-66A6C995BF8A}" destId="{2D9FA756-6FF0-4C14-9027-5303959D8AE4}" srcOrd="2" destOrd="0" presId="urn:microsoft.com/office/officeart/2005/8/layout/hList6"/>
    <dgm:cxn modelId="{83BD268F-8752-4F6C-AF2F-FA1F8A8B069F}" type="presParOf" srcId="{1B201964-4F97-482D-B586-66A6C995BF8A}" destId="{A0AE1423-06CE-4F28-81D1-E1D2FC1779CF}" srcOrd="3" destOrd="0" presId="urn:microsoft.com/office/officeart/2005/8/layout/hList6"/>
    <dgm:cxn modelId="{C9B1050C-6BD0-44D4-BD45-523E47E1B175}" type="presParOf" srcId="{1B201964-4F97-482D-B586-66A6C995BF8A}" destId="{92AB6206-72AC-4E9D-B7E5-83EF76863E9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083AE8-A199-4366-B9BC-CBD283EC5CA2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4D7DD9A2-9B19-4DED-8772-26A69BE45607}">
      <dgm:prSet/>
      <dgm:spPr/>
      <dgm:t>
        <a:bodyPr/>
        <a:lstStyle/>
        <a:p>
          <a:pPr rtl="0"/>
          <a:r>
            <a:rPr lang="it-IT" dirty="0"/>
            <a:t>È fondamentale avere/aggiornare un data base aziende (format) per raccogliere le informazioni relative alle aziende, tenere traccia delle azioni effettuate e programmate (es.: telefonata, visita, raccolta fabbisogno e successivo invio </a:t>
          </a:r>
          <a:r>
            <a:rPr lang="it-IT" dirty="0" err="1"/>
            <a:t>curricula</a:t>
          </a:r>
          <a:r>
            <a:rPr lang="it-IT" dirty="0"/>
            <a:t>, ecc.).</a:t>
          </a:r>
        </a:p>
      </dgm:t>
    </dgm:pt>
    <dgm:pt modelId="{44BD994C-E15A-4976-80F5-1A72E82A3B78}" type="parTrans" cxnId="{7333859D-F5B4-4FE0-9BCA-9FABF0A7CA90}">
      <dgm:prSet/>
      <dgm:spPr/>
      <dgm:t>
        <a:bodyPr/>
        <a:lstStyle/>
        <a:p>
          <a:endParaRPr lang="it-IT"/>
        </a:p>
      </dgm:t>
    </dgm:pt>
    <dgm:pt modelId="{5B6EC0BA-E7A7-4FCC-8ED2-534A741ED847}" type="sibTrans" cxnId="{7333859D-F5B4-4FE0-9BCA-9FABF0A7CA90}">
      <dgm:prSet/>
      <dgm:spPr/>
      <dgm:t>
        <a:bodyPr/>
        <a:lstStyle/>
        <a:p>
          <a:endParaRPr lang="it-IT"/>
        </a:p>
      </dgm:t>
    </dgm:pt>
    <dgm:pt modelId="{CC519AB7-2307-4048-9A5D-FE71C7205AA0}" type="pres">
      <dgm:prSet presAssocID="{A1083AE8-A199-4366-B9BC-CBD283EC5CA2}" presName="linear" presStyleCnt="0">
        <dgm:presLayoutVars>
          <dgm:animLvl val="lvl"/>
          <dgm:resizeHandles val="exact"/>
        </dgm:presLayoutVars>
      </dgm:prSet>
      <dgm:spPr/>
    </dgm:pt>
    <dgm:pt modelId="{925F1C3D-4ED5-4DE3-91BB-1F42043D0F49}" type="pres">
      <dgm:prSet presAssocID="{4D7DD9A2-9B19-4DED-8772-26A69BE4560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0D7084F-8B8F-4613-B6A0-48256040EA70}" type="presOf" srcId="{A1083AE8-A199-4366-B9BC-CBD283EC5CA2}" destId="{CC519AB7-2307-4048-9A5D-FE71C7205AA0}" srcOrd="0" destOrd="0" presId="urn:microsoft.com/office/officeart/2005/8/layout/vList2"/>
    <dgm:cxn modelId="{7333859D-F5B4-4FE0-9BCA-9FABF0A7CA90}" srcId="{A1083AE8-A199-4366-B9BC-CBD283EC5CA2}" destId="{4D7DD9A2-9B19-4DED-8772-26A69BE45607}" srcOrd="0" destOrd="0" parTransId="{44BD994C-E15A-4976-80F5-1A72E82A3B78}" sibTransId="{5B6EC0BA-E7A7-4FCC-8ED2-534A741ED847}"/>
    <dgm:cxn modelId="{E1350ED4-4CF6-4182-8F10-6456F180A6C9}" type="presOf" srcId="{4D7DD9A2-9B19-4DED-8772-26A69BE45607}" destId="{925F1C3D-4ED5-4DE3-91BB-1F42043D0F49}" srcOrd="0" destOrd="0" presId="urn:microsoft.com/office/officeart/2005/8/layout/vList2"/>
    <dgm:cxn modelId="{4673786E-6894-4B60-BD4A-EB91894CE9A8}" type="presParOf" srcId="{CC519AB7-2307-4048-9A5D-FE71C7205AA0}" destId="{925F1C3D-4ED5-4DE3-91BB-1F42043D0F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52794-5240-43A3-9837-8C1D976CEDA6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solidFill>
          <a:schemeClr val="accent5">
            <a:lumMod val="9000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E3E2B-3D71-44AA-B930-9D23A8E8A96D}">
      <dsp:nvSpPr>
        <dsp:cNvPr id="0" name=""/>
        <dsp:cNvSpPr/>
      </dsp:nvSpPr>
      <dsp:spPr>
        <a:xfrm>
          <a:off x="608499" y="293070"/>
          <a:ext cx="10740472" cy="107508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Offrire alle persone </a:t>
          </a:r>
          <a:r>
            <a:rPr lang="it-IT" sz="1600" kern="1200" dirty="0"/>
            <a:t>che cercano lavoro il necessario </a:t>
          </a:r>
          <a:r>
            <a:rPr lang="it-IT" sz="2000" b="1" kern="1200" dirty="0"/>
            <a:t>orientamento</a:t>
          </a:r>
          <a:r>
            <a:rPr lang="it-IT" sz="2000" kern="1200" dirty="0"/>
            <a:t> </a:t>
          </a:r>
          <a:r>
            <a:rPr lang="it-IT" sz="1600" kern="1200" dirty="0"/>
            <a:t>e gli </a:t>
          </a:r>
          <a:r>
            <a:rPr lang="it-IT" sz="2000" b="1" kern="1200" dirty="0"/>
            <a:t>strumenti per la ricerca attiva </a:t>
          </a:r>
          <a:r>
            <a:rPr lang="it-IT" sz="1600" kern="1200" dirty="0"/>
            <a:t>nel mercato </a:t>
          </a:r>
          <a:r>
            <a:rPr lang="it-IT" sz="1800" b="1" kern="1200" dirty="0"/>
            <a:t>del lavoro </a:t>
          </a:r>
          <a:r>
            <a:rPr lang="it-IT" sz="1600" kern="1200" dirty="0"/>
            <a:t>ovvero per adeguare le competenze alle necessità del mercato</a:t>
          </a:r>
        </a:p>
      </dsp:txBody>
      <dsp:txXfrm>
        <a:off x="608499" y="293070"/>
        <a:ext cx="10740472" cy="1075083"/>
      </dsp:txXfrm>
    </dsp:sp>
    <dsp:sp modelId="{CF5E49F0-272D-45FC-9836-C66F291D402A}">
      <dsp:nvSpPr>
        <dsp:cNvPr id="0" name=""/>
        <dsp:cNvSpPr/>
      </dsp:nvSpPr>
      <dsp:spPr>
        <a:xfrm>
          <a:off x="0" y="288029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B7E8A-6E66-469D-AB2D-7B5A62F47196}">
      <dsp:nvSpPr>
        <dsp:cNvPr id="0" name=""/>
        <dsp:cNvSpPr/>
      </dsp:nvSpPr>
      <dsp:spPr>
        <a:xfrm>
          <a:off x="1084832" y="1512169"/>
          <a:ext cx="10264140" cy="112980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Fornire consulenza alle aziende  </a:t>
          </a:r>
          <a:r>
            <a:rPr lang="it-IT" sz="1800" b="1" kern="1200" dirty="0"/>
            <a:t>-che intendono assumere- </a:t>
          </a:r>
          <a:r>
            <a:rPr lang="it-IT" sz="1600" kern="1200" dirty="0"/>
            <a:t>sia nella predisposizione della </a:t>
          </a:r>
          <a:r>
            <a:rPr lang="it-IT" sz="1600" kern="1200" dirty="0" err="1"/>
            <a:t>vacancy</a:t>
          </a:r>
          <a:r>
            <a:rPr lang="it-IT" sz="1600" kern="1200" dirty="0"/>
            <a:t> che sulla preselezione dei candidati e sugli eventuali incentivi previsti dai contratti di lavoro e dalla legislazione</a:t>
          </a:r>
        </a:p>
      </dsp:txBody>
      <dsp:txXfrm>
        <a:off x="1084832" y="1512169"/>
        <a:ext cx="10264140" cy="1129801"/>
      </dsp:txXfrm>
    </dsp:sp>
    <dsp:sp modelId="{25CA38BB-8B32-49E5-8C64-F62CA32BE063}">
      <dsp:nvSpPr>
        <dsp:cNvPr id="0" name=""/>
        <dsp:cNvSpPr/>
      </dsp:nvSpPr>
      <dsp:spPr>
        <a:xfrm>
          <a:off x="504052" y="1584181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B9AD6-8EBD-405B-8A32-47500D01DDBE}">
      <dsp:nvSpPr>
        <dsp:cNvPr id="0" name=""/>
        <dsp:cNvSpPr/>
      </dsp:nvSpPr>
      <dsp:spPr>
        <a:xfrm>
          <a:off x="1084832" y="2908115"/>
          <a:ext cx="10264140" cy="83082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Favorire</a:t>
          </a:r>
          <a:r>
            <a:rPr lang="it-IT" sz="1600" kern="1200" dirty="0"/>
            <a:t> con appropriati servizi di selezione e di promozione </a:t>
          </a:r>
          <a:r>
            <a:rPr lang="it-IT" sz="2000" kern="1200" dirty="0"/>
            <a:t>l’</a:t>
          </a:r>
          <a:r>
            <a:rPr lang="it-IT" sz="2000" b="1" kern="1200" dirty="0"/>
            <a:t>incontro tra domanda e offerta di lavoro</a:t>
          </a:r>
          <a:r>
            <a:rPr lang="it-IT" sz="1600" kern="1200" dirty="0"/>
            <a:t> sia a livello provinciale che nazionale ed europeo</a:t>
          </a:r>
        </a:p>
      </dsp:txBody>
      <dsp:txXfrm>
        <a:off x="1084832" y="2908115"/>
        <a:ext cx="10264140" cy="830828"/>
      </dsp:txXfrm>
    </dsp:sp>
    <dsp:sp modelId="{E9003A58-A058-42B1-8075-8E1FA2A3FC54}">
      <dsp:nvSpPr>
        <dsp:cNvPr id="0" name=""/>
        <dsp:cNvSpPr/>
      </dsp:nvSpPr>
      <dsp:spPr>
        <a:xfrm>
          <a:off x="504052" y="2808311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1CEB5-10DB-401E-BE95-0B6CF7B40F66}">
      <dsp:nvSpPr>
        <dsp:cNvPr id="0" name=""/>
        <dsp:cNvSpPr/>
      </dsp:nvSpPr>
      <dsp:spPr>
        <a:xfrm>
          <a:off x="608499" y="4154573"/>
          <a:ext cx="10740472" cy="83082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Supportare</a:t>
          </a:r>
          <a:r>
            <a:rPr lang="it-IT" sz="1600" kern="1200" dirty="0"/>
            <a:t> le imprese in obbligo per </a:t>
          </a:r>
          <a:r>
            <a:rPr lang="it-IT" sz="1800" b="1" kern="1200" dirty="0"/>
            <a:t>l’</a:t>
          </a:r>
          <a:r>
            <a:rPr lang="it-IT" sz="2000" b="1" kern="1200" dirty="0"/>
            <a:t>inserimento lavorativo dei disabili</a:t>
          </a:r>
          <a:r>
            <a:rPr lang="it-IT" sz="1600" kern="1200" dirty="0"/>
            <a:t> e delle categorie protette</a:t>
          </a:r>
        </a:p>
      </dsp:txBody>
      <dsp:txXfrm>
        <a:off x="608499" y="4154573"/>
        <a:ext cx="10740472" cy="830828"/>
      </dsp:txXfrm>
    </dsp:sp>
    <dsp:sp modelId="{F1B823CB-BD24-44A1-B4C2-8998AB9694B1}">
      <dsp:nvSpPr>
        <dsp:cNvPr id="0" name=""/>
        <dsp:cNvSpPr/>
      </dsp:nvSpPr>
      <dsp:spPr>
        <a:xfrm>
          <a:off x="0" y="4032452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1906C-901D-4D39-8B1F-02CBE709ACBB}">
      <dsp:nvSpPr>
        <dsp:cNvPr id="0" name=""/>
        <dsp:cNvSpPr/>
      </dsp:nvSpPr>
      <dsp:spPr>
        <a:xfrm rot="16200000">
          <a:off x="-472877" y="474140"/>
          <a:ext cx="4231758" cy="328347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chemeClr val="tx1"/>
              </a:solidFill>
            </a:rPr>
            <a:t>DB aziende</a:t>
          </a:r>
          <a:endParaRPr lang="it-IT" sz="28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aggiornare (o creare) un data base aziende del </a:t>
          </a:r>
          <a:r>
            <a:rPr lang="it-IT" sz="1600" b="1" kern="1200" dirty="0" err="1"/>
            <a:t>Cpi</a:t>
          </a:r>
          <a:r>
            <a:rPr lang="it-IT" sz="1600" b="1" kern="1200" dirty="0"/>
            <a:t> per raccogliere le informazioni relative alle aziende, tenere traccia delle azioni effettuate e programmate. Con questo strumento si potranno conservare le informazioni raccolte e monitorare le azioni</a:t>
          </a:r>
          <a:endParaRPr lang="it-IT" sz="1600" kern="1200" dirty="0"/>
        </a:p>
      </dsp:txBody>
      <dsp:txXfrm rot="5400000">
        <a:off x="1264" y="846351"/>
        <a:ext cx="3283477" cy="2539054"/>
      </dsp:txXfrm>
    </dsp:sp>
    <dsp:sp modelId="{2D9FA756-6FF0-4C14-9027-5303959D8AE4}">
      <dsp:nvSpPr>
        <dsp:cNvPr id="0" name=""/>
        <dsp:cNvSpPr/>
      </dsp:nvSpPr>
      <dsp:spPr>
        <a:xfrm rot="16200000">
          <a:off x="3056860" y="474140"/>
          <a:ext cx="4231758" cy="328347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chemeClr val="tx1"/>
              </a:solidFill>
            </a:rPr>
            <a:t>Servizi </a:t>
          </a:r>
          <a:r>
            <a:rPr lang="it-IT" sz="1300" b="1" kern="1200" dirty="0">
              <a:solidFill>
                <a:schemeClr val="tx1"/>
              </a:solidFill>
            </a:rPr>
            <a:t>(Verificare se già erogati o erogabili. Alcuni esempi)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 </a:t>
          </a:r>
          <a:r>
            <a:rPr lang="it-IT" sz="1600" b="1" kern="1200" dirty="0" err="1"/>
            <a:t>Pre</a:t>
          </a:r>
          <a:r>
            <a:rPr lang="it-IT" sz="1600" b="1" kern="1200" dirty="0"/>
            <a:t>-selezione gratuita;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 Attività di marketing per l’individuazione delle aziende (disponibili per tirocini/assunzioni) e dei profili professionali richiesti;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Consulenza su incentivi e sgravi;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Promozione Eventi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Altri servizi</a:t>
          </a:r>
        </a:p>
      </dsp:txBody>
      <dsp:txXfrm rot="5400000">
        <a:off x="3531001" y="846351"/>
        <a:ext cx="3283477" cy="2539054"/>
      </dsp:txXfrm>
    </dsp:sp>
    <dsp:sp modelId="{92AB6206-72AC-4E9D-B7E5-83EF76863E9C}">
      <dsp:nvSpPr>
        <dsp:cNvPr id="0" name=""/>
        <dsp:cNvSpPr/>
      </dsp:nvSpPr>
      <dsp:spPr>
        <a:xfrm rot="16200000">
          <a:off x="6586598" y="474140"/>
          <a:ext cx="4231758" cy="328347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chemeClr val="tx1"/>
              </a:solidFill>
            </a:rPr>
            <a:t>DB soggetti in cerca di occupazione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archiviare e aggiornare i profili dei candidati in un data-base del </a:t>
          </a:r>
          <a:r>
            <a:rPr lang="it-IT" sz="1600" b="1" kern="1200" dirty="0" err="1"/>
            <a:t>Cpi</a:t>
          </a:r>
          <a:r>
            <a:rPr lang="it-IT" sz="1600" b="1" kern="1200" dirty="0"/>
            <a:t>, che consentirà di estrapolare anche per </a:t>
          </a:r>
          <a:r>
            <a:rPr lang="it-IT" sz="1600" b="1" kern="1200" dirty="0" err="1"/>
            <a:t>skill</a:t>
          </a:r>
          <a:r>
            <a:rPr lang="it-IT" sz="1600" b="1" kern="1200" dirty="0"/>
            <a:t>/competenza/formazione</a:t>
          </a:r>
          <a:endParaRPr lang="it-IT" sz="1600" kern="1200" dirty="0"/>
        </a:p>
      </dsp:txBody>
      <dsp:txXfrm rot="5400000">
        <a:off x="7060739" y="846351"/>
        <a:ext cx="3283477" cy="2539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F1C3D-4ED5-4DE3-91BB-1F42043D0F49}">
      <dsp:nvSpPr>
        <dsp:cNvPr id="0" name=""/>
        <dsp:cNvSpPr/>
      </dsp:nvSpPr>
      <dsp:spPr>
        <a:xfrm>
          <a:off x="0" y="172925"/>
          <a:ext cx="1839433" cy="343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È fondamentale avere/aggiornare un data base aziende (format) per raccogliere le informazioni relative alle aziende, tenere traccia delle azioni effettuate e programmate (es.: telefonata, visita, raccolta fabbisogno e successivo invio </a:t>
          </a:r>
          <a:r>
            <a:rPr lang="it-IT" sz="1500" kern="1200" dirty="0" err="1"/>
            <a:t>curricula</a:t>
          </a:r>
          <a:r>
            <a:rPr lang="it-IT" sz="1500" kern="1200" dirty="0"/>
            <a:t>, ecc.).</a:t>
          </a:r>
        </a:p>
      </dsp:txBody>
      <dsp:txXfrm>
        <a:off x="89794" y="262719"/>
        <a:ext cx="1659845" cy="3260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1F779-20D1-451D-843E-7503D30E1DAB}" type="datetimeFigureOut">
              <a:rPr lang="it-IT"/>
              <a:pPr/>
              <a:t>30/01/2020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A59AF-5BEA-4053-83E3-2DAE5F8EB54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13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59AF-5BEA-4053-83E3-2DAE5F8EB54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70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dirty="0"/>
              <a:t>Il format è composto</a:t>
            </a:r>
            <a:r>
              <a:rPr lang="it-IT" b="0" baseline="0" dirty="0"/>
              <a:t> di 2 fogli in </a:t>
            </a:r>
            <a:r>
              <a:rPr lang="it-IT" b="0" baseline="0" dirty="0" err="1"/>
              <a:t>xls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59AF-5BEA-4053-83E3-2DAE5F8EB54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70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59AF-5BEA-4053-83E3-2DAE5F8EB54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70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225" y="1713460"/>
            <a:ext cx="103632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C0066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825" y="4282485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cxnSp>
        <p:nvCxnSpPr>
          <p:cNvPr id="7" name="Connettore 1 10"/>
          <p:cNvCxnSpPr/>
          <p:nvPr/>
        </p:nvCxnSpPr>
        <p:spPr>
          <a:xfrm flipV="1">
            <a:off x="0" y="1249150"/>
            <a:ext cx="12192000" cy="4012"/>
          </a:xfrm>
          <a:prstGeom prst="line">
            <a:avLst/>
          </a:prstGeom>
          <a:ln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-342899" y="1434588"/>
            <a:ext cx="12636500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1" hangingPunct="1">
              <a:lnSpc>
                <a:spcPts val="1292"/>
              </a:lnSpc>
              <a:spcBef>
                <a:spcPct val="0"/>
              </a:spcBef>
              <a:buFontTx/>
              <a:buNone/>
            </a:pPr>
            <a:r>
              <a:rPr lang="it-IT" altLang="it-IT" sz="1569" b="1" dirty="0">
                <a:solidFill>
                  <a:srgbClr val="CC0066"/>
                </a:solidFill>
                <a:latin typeface="Trebuchet MS" panose="020B0603020202020204" pitchFamily="34" charset="0"/>
              </a:rPr>
              <a:t>Programma</a:t>
            </a:r>
            <a:r>
              <a:rPr lang="it-IT" altLang="it-IT" sz="1569" b="1" baseline="0" dirty="0">
                <a:solidFill>
                  <a:srgbClr val="CC0066"/>
                </a:solidFill>
                <a:latin typeface="Trebuchet MS" panose="020B0603020202020204" pitchFamily="34" charset="0"/>
              </a:rPr>
              <a:t> ACT – Azioni di sostegno per l’attuazione sul territorio delle politiche del lavoro</a:t>
            </a:r>
            <a:endParaRPr lang="it-IT" altLang="it-IT" sz="1569" b="1" dirty="0">
              <a:solidFill>
                <a:srgbClr val="CC0066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magin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99664"/>
            <a:ext cx="373333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64" y="299664"/>
            <a:ext cx="1963923" cy="720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99664"/>
            <a:ext cx="2742859" cy="720000"/>
          </a:xfrm>
          <a:prstGeom prst="rect">
            <a:avLst/>
          </a:prstGeom>
        </p:spPr>
      </p:pic>
      <p:cxnSp>
        <p:nvCxnSpPr>
          <p:cNvPr id="17" name="Connettore 1 10"/>
          <p:cNvCxnSpPr/>
          <p:nvPr/>
        </p:nvCxnSpPr>
        <p:spPr>
          <a:xfrm flipV="1">
            <a:off x="-147175" y="6115660"/>
            <a:ext cx="12480000" cy="4012"/>
          </a:xfrm>
          <a:prstGeom prst="line">
            <a:avLst/>
          </a:prstGeom>
          <a:ln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91" y="6212639"/>
            <a:ext cx="20270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8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924F-0EAF-4B13-9461-22450AB9B13A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515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924F-0EAF-4B13-9461-22450AB9B13A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771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85743" y="2564532"/>
            <a:ext cx="9144000" cy="1756669"/>
          </a:xfrm>
        </p:spPr>
        <p:txBody>
          <a:bodyPr anchor="t">
            <a:normAutofit/>
          </a:bodyPr>
          <a:lstStyle>
            <a:lvl1pPr marL="0"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431" kern="1200" dirty="0">
                <a:solidFill>
                  <a:srgbClr val="00206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92116" y="4767407"/>
            <a:ext cx="9144000" cy="905568"/>
          </a:xfrm>
        </p:spPr>
        <p:txBody>
          <a:bodyPr>
            <a:normAutofit/>
          </a:bodyPr>
          <a:lstStyle>
            <a:lvl1pPr marL="0" indent="0" algn="ctr">
              <a:buNone/>
              <a:defRPr lang="it-IT" sz="2585" b="1" kern="1200" dirty="0" smtClean="0">
                <a:solidFill>
                  <a:srgbClr val="CC0066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426563"/>
            <a:ext cx="2743200" cy="294917"/>
          </a:xfrm>
        </p:spPr>
        <p:txBody>
          <a:bodyPr/>
          <a:lstStyle/>
          <a:p>
            <a:fld id="{98E9924F-0EAF-4B13-9461-22450AB9B13A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1" y="6426563"/>
            <a:ext cx="4114800" cy="294917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426563"/>
            <a:ext cx="2743200" cy="294917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1" name="Connettore 1 10"/>
          <p:cNvCxnSpPr/>
          <p:nvPr/>
        </p:nvCxnSpPr>
        <p:spPr>
          <a:xfrm flipV="1">
            <a:off x="0" y="1180910"/>
            <a:ext cx="12192000" cy="4012"/>
          </a:xfrm>
          <a:prstGeom prst="line">
            <a:avLst/>
          </a:prstGeom>
          <a:ln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831851" y="4589468"/>
            <a:ext cx="10521949" cy="4011"/>
          </a:xfrm>
          <a:prstGeom prst="line">
            <a:avLst/>
          </a:prstGeom>
          <a:ln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1284875" y="1337918"/>
            <a:ext cx="9272025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 eaLnBrk="1" hangingPunct="1">
              <a:lnSpc>
                <a:spcPts val="1292"/>
              </a:lnSpc>
              <a:spcBef>
                <a:spcPct val="0"/>
              </a:spcBef>
              <a:buFontTx/>
              <a:buNone/>
            </a:pPr>
            <a:r>
              <a:rPr lang="it-IT" altLang="it-IT" sz="1569" b="1" dirty="0">
                <a:solidFill>
                  <a:srgbClr val="CC0066"/>
                </a:solidFill>
                <a:latin typeface="Trebuchet MS" panose="020B0603020202020204" pitchFamily="34" charset="0"/>
              </a:rPr>
              <a:t>Programma</a:t>
            </a:r>
            <a:r>
              <a:rPr lang="it-IT" altLang="it-IT" sz="1569" b="1" baseline="0" dirty="0">
                <a:solidFill>
                  <a:srgbClr val="CC0066"/>
                </a:solidFill>
                <a:latin typeface="Trebuchet MS" panose="020B0603020202020204" pitchFamily="34" charset="0"/>
              </a:rPr>
              <a:t> ACT – Azioni di sostegno per l’attuazione sul territorio delle politiche del lavoro</a:t>
            </a:r>
            <a:endParaRPr lang="it-IT" altLang="it-IT" sz="1569" b="1" dirty="0">
              <a:solidFill>
                <a:srgbClr val="CC0066"/>
              </a:solidFill>
              <a:latin typeface="Trebuchet MS" panose="020B0603020202020204" pitchFamily="34" charset="0"/>
            </a:endParaRPr>
          </a:p>
        </p:txBody>
      </p:sp>
      <p:pic>
        <p:nvPicPr>
          <p:cNvPr id="15" name="Immagin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2" y="341147"/>
            <a:ext cx="25241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75" y="368034"/>
            <a:ext cx="2314604" cy="667998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68" y="285632"/>
            <a:ext cx="3126845" cy="67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91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90" y="106558"/>
            <a:ext cx="11514221" cy="68113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890" y="1224046"/>
            <a:ext cx="11514221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4673" y="6343858"/>
            <a:ext cx="892471" cy="365125"/>
          </a:xfrm>
        </p:spPr>
        <p:txBody>
          <a:bodyPr/>
          <a:lstStyle/>
          <a:p>
            <a:fld id="{6113E31D-E2AB-40D1-8B51-AFA5AFEF393A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0" y="807936"/>
            <a:ext cx="12192000" cy="4012"/>
          </a:xfrm>
          <a:prstGeom prst="line">
            <a:avLst/>
          </a:prstGeom>
          <a:ln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917566" y="6395838"/>
            <a:ext cx="4767652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15" dirty="0">
                <a:solidFill>
                  <a:srgbClr val="CC0066"/>
                </a:solidFill>
                <a:latin typeface="Trebuchet MS" panose="020B0603020202020204" pitchFamily="34" charset="0"/>
              </a:rPr>
              <a:t>Programma</a:t>
            </a:r>
            <a:r>
              <a:rPr lang="it-IT" sz="1015" baseline="0" dirty="0">
                <a:solidFill>
                  <a:srgbClr val="CC0066"/>
                </a:solidFill>
                <a:latin typeface="Trebuchet MS" panose="020B0603020202020204" pitchFamily="34" charset="0"/>
              </a:rPr>
              <a:t> ACT – Azioni di sostegno per l’attuazione delle politiche del lavoro</a:t>
            </a:r>
            <a:endParaRPr lang="it-IT" sz="1015" dirty="0">
              <a:solidFill>
                <a:srgbClr val="CC0066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7" y="6258374"/>
            <a:ext cx="137213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924F-0EAF-4B13-9461-22450AB9B13A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2892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924F-0EAF-4B13-9461-22450AB9B13A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30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924F-0EAF-4B13-9461-22450AB9B13A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653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924F-0EAF-4B13-9461-22450AB9B13A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3231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9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924F-0EAF-4B13-9461-22450AB9B13A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759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924F-0EAF-4B13-9461-22450AB9B13A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095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924F-0EAF-4B13-9461-22450AB9B13A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7" name="Picture 8" descr="•il_nuovapalla">
            <a:extLst>
              <a:ext uri="{FF2B5EF4-FFF2-40B4-BE49-F238E27FC236}">
                <a16:creationId xmlns:a16="http://schemas.microsoft.com/office/drawing/2014/main" id="{DFB3BBB5-93DC-4854-AC4F-8108CB4BD9CC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486" y="286121"/>
            <a:ext cx="1403350" cy="56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79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c.europa.eu/eures/public/en/homep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0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emf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11" Type="http://schemas.openxmlformats.org/officeDocument/2006/relationships/diagramColors" Target="../diagrams/colors3.xml"/><Relationship Id="rId5" Type="http://schemas.openxmlformats.org/officeDocument/2006/relationships/image" Target="../media/image11.emf"/><Relationship Id="rId10" Type="http://schemas.openxmlformats.org/officeDocument/2006/relationships/diagramQuickStyle" Target="../diagrams/quickStyle3.xml"/><Relationship Id="rId4" Type="http://schemas.openxmlformats.org/officeDocument/2006/relationships/package" Target="../embeddings/Microsoft_Excel_Worksheet.xlsx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g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2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liclavoro.lavorocampania.it/Pagine/Default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anpal.gov.i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593725"/>
            <a:ext cx="3200400" cy="2286000"/>
          </a:xfrm>
        </p:spPr>
        <p:txBody>
          <a:bodyPr>
            <a:normAutofit/>
          </a:bodyPr>
          <a:lstStyle/>
          <a:p>
            <a:r>
              <a:rPr lang="it-IT" sz="2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La struttura dei CPI: Compiti e funzioni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5252677" y="593725"/>
            <a:ext cx="6492875" cy="52578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lvl="0"/>
            <a:r>
              <a:rPr lang="it-IT" sz="2400" dirty="0">
                <a:solidFill>
                  <a:srgbClr val="002060"/>
                </a:solidFill>
              </a:rPr>
              <a:t>Sono strutture pubbliche qualificate che </a:t>
            </a:r>
            <a:r>
              <a:rPr lang="it-IT" sz="2400" b="1" dirty="0">
                <a:solidFill>
                  <a:srgbClr val="002060"/>
                </a:solidFill>
              </a:rPr>
              <a:t>forniscono informazioni e servizi alle persone</a:t>
            </a:r>
            <a:r>
              <a:rPr lang="it-IT" sz="2400" dirty="0">
                <a:solidFill>
                  <a:srgbClr val="002060"/>
                </a:solidFill>
              </a:rPr>
              <a:t> e alle imprese con l’obiettivo di favorire l’occupazione e lo sviluppo economico del territorio.</a:t>
            </a:r>
          </a:p>
          <a:p>
            <a:pPr lvl="0"/>
            <a:r>
              <a:rPr lang="it-IT" sz="2600" dirty="0">
                <a:solidFill>
                  <a:srgbClr val="002060"/>
                </a:solidFill>
              </a:rPr>
              <a:t>Sono un </a:t>
            </a:r>
            <a:r>
              <a:rPr lang="it-IT" sz="2600" b="1" dirty="0">
                <a:solidFill>
                  <a:srgbClr val="002060"/>
                </a:solidFill>
              </a:rPr>
              <a:t>punto di riferimento per l’incontro fra chi cerca e chi offre lavoro </a:t>
            </a:r>
            <a:r>
              <a:rPr lang="it-IT" sz="2600" dirty="0">
                <a:solidFill>
                  <a:srgbClr val="002060"/>
                </a:solidFill>
              </a:rPr>
              <a:t>o tirocini, con una cura particolare verso chi ha più difficoltà di inserimento al lavoro.</a:t>
            </a:r>
          </a:p>
          <a:p>
            <a:pPr lvl="0"/>
            <a:endParaRPr lang="it-IT" sz="2800" dirty="0">
              <a:solidFill>
                <a:srgbClr val="F79646"/>
              </a:solidFill>
            </a:endParaRPr>
          </a:p>
          <a:p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8" y="2893325"/>
            <a:ext cx="3975100" cy="35757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ffectLst/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35B2070-7C84-41B4-927C-F0C96D413B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655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5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ED6B9-FACD-459D-B660-B1055A6C081D}"/>
              </a:ext>
            </a:extLst>
          </p:cNvPr>
          <p:cNvSpPr txBox="1">
            <a:spLocks/>
          </p:cNvSpPr>
          <p:nvPr/>
        </p:nvSpPr>
        <p:spPr>
          <a:xfrm>
            <a:off x="850902" y="368300"/>
            <a:ext cx="10304780" cy="147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Il portale </a:t>
            </a:r>
            <a:r>
              <a:rPr lang="it-IT" sz="3200" dirty="0" err="1"/>
              <a:t>Eures</a:t>
            </a:r>
            <a:endParaRPr lang="it-IT" sz="3200" dirty="0"/>
          </a:p>
          <a:p>
            <a:endParaRPr lang="it-IT" sz="3200" dirty="0"/>
          </a:p>
          <a:p>
            <a:r>
              <a:rPr lang="it-IT" sz="3200" dirty="0">
                <a:hlinkClick r:id="rId2"/>
              </a:rPr>
              <a:t>https://ec.europa.eu/eures/public/en/homepage</a:t>
            </a:r>
            <a:r>
              <a:rPr lang="it-IT" sz="3200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1B1A5FF-7452-4532-B449-C64195EA9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2" y="1976360"/>
            <a:ext cx="8912072" cy="4743754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E0B54171-5AC2-4F0E-801D-354B7E4F32E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445" y="0"/>
            <a:ext cx="164655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5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7382" y="436023"/>
            <a:ext cx="5526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rgbClr val="0033CC"/>
                </a:solidFill>
              </a:rPr>
              <a:t>I principali servizi offerti dai CPI: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529662513"/>
              </p:ext>
            </p:extLst>
          </p:nvPr>
        </p:nvGraphicFramePr>
        <p:xfrm>
          <a:off x="335360" y="1268760"/>
          <a:ext cx="11425269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32625E6D-ADCF-4536-B691-AB4E170B7D5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445" y="0"/>
            <a:ext cx="164655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5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27381" y="436023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002060"/>
                </a:solidFill>
              </a:rPr>
              <a:t>Orientamento</a:t>
            </a:r>
          </a:p>
        </p:txBody>
      </p:sp>
      <p:sp>
        <p:nvSpPr>
          <p:cNvPr id="9" name="Rettangolo 8"/>
          <p:cNvSpPr/>
          <p:nvPr/>
        </p:nvSpPr>
        <p:spPr>
          <a:xfrm>
            <a:off x="3311691" y="1340768"/>
            <a:ext cx="8179868" cy="2062103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t-IT" dirty="0"/>
              <a:t>gli Utenti vengono accompagnati nella ricerca di un’occupazione, attraverso un </a:t>
            </a:r>
            <a:r>
              <a:rPr lang="it-IT" sz="2000" b="1" dirty="0"/>
              <a:t>percorso basato su colloqui informativi o di orientamento lavorativo </a:t>
            </a:r>
            <a:r>
              <a:rPr lang="it-IT" dirty="0"/>
              <a:t>in cui far emergere aspirazioni e punti di forza, con l’obiettivo di favorire le scelte occupazionali.</a:t>
            </a:r>
          </a:p>
          <a:p>
            <a:r>
              <a:rPr lang="it-IT" dirty="0"/>
              <a:t>Mediante successivi incontri specifici si può essere informati su: tecniche di ricerca attiva del lavoro, offerta formativa disponibile, prospettive mdl e tipologie contrattuali, autoimpiego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311691" y="4221089"/>
            <a:ext cx="8179869" cy="64633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t-IT" b="1" dirty="0"/>
              <a:t>-soggetti in cerca di prima occupazione </a:t>
            </a:r>
            <a:r>
              <a:rPr lang="it-IT" dirty="0"/>
              <a:t>(inoccupati)</a:t>
            </a:r>
          </a:p>
          <a:p>
            <a:r>
              <a:rPr lang="it-IT" b="1" dirty="0"/>
              <a:t>-disoccupati </a:t>
            </a:r>
            <a:r>
              <a:rPr lang="it-IT" dirty="0"/>
              <a:t>in cerca di occupazione</a:t>
            </a:r>
          </a:p>
        </p:txBody>
      </p:sp>
      <p:sp>
        <p:nvSpPr>
          <p:cNvPr id="11" name="Freccia a destra 10"/>
          <p:cNvSpPr/>
          <p:nvPr/>
        </p:nvSpPr>
        <p:spPr bwMode="auto">
          <a:xfrm>
            <a:off x="431371" y="1916832"/>
            <a:ext cx="2688299" cy="12047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Descrizione:</a:t>
            </a:r>
          </a:p>
        </p:txBody>
      </p:sp>
      <p:sp>
        <p:nvSpPr>
          <p:cNvPr id="12" name="Freccia a destra 11"/>
          <p:cNvSpPr/>
          <p:nvPr/>
        </p:nvSpPr>
        <p:spPr bwMode="auto">
          <a:xfrm>
            <a:off x="431371" y="3933056"/>
            <a:ext cx="2688299" cy="12047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Destinatari:</a:t>
            </a:r>
          </a:p>
        </p:txBody>
      </p:sp>
      <p:sp>
        <p:nvSpPr>
          <p:cNvPr id="14" name="Freccia a destra 13"/>
          <p:cNvSpPr/>
          <p:nvPr/>
        </p:nvSpPr>
        <p:spPr bwMode="auto">
          <a:xfrm>
            <a:off x="431371" y="5320632"/>
            <a:ext cx="2688299" cy="12047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Modalità di accesso: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311691" y="5253008"/>
            <a:ext cx="8179868" cy="92333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- accesso al servizio: immediato in orario di apertura </a:t>
            </a:r>
            <a:r>
              <a:rPr lang="it-IT" dirty="0"/>
              <a:t>o su appuntamento</a:t>
            </a:r>
          </a:p>
          <a:p>
            <a:r>
              <a:rPr lang="it-IT" dirty="0"/>
              <a:t>- durata colloquio: 30-60 minuti </a:t>
            </a:r>
            <a:r>
              <a:rPr lang="it-IT" sz="1600" dirty="0"/>
              <a:t>(in media)</a:t>
            </a:r>
          </a:p>
          <a:p>
            <a:r>
              <a:rPr lang="it-IT" dirty="0">
                <a:solidFill>
                  <a:srgbClr val="000000"/>
                </a:solidFill>
              </a:rPr>
              <a:t>- modalità di erogazione: uno o più incontri </a:t>
            </a:r>
            <a:r>
              <a:rPr lang="it-IT" sz="1600" dirty="0"/>
              <a:t>(individuali/di gruppo) </a:t>
            </a:r>
            <a:endParaRPr lang="it-IT" sz="1600" dirty="0">
              <a:solidFill>
                <a:srgbClr val="000000"/>
              </a:solidFill>
            </a:endParaRPr>
          </a:p>
        </p:txBody>
      </p:sp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6656CCA-73F5-4A52-910D-082A133C8A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23" y="2981325"/>
            <a:ext cx="164655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7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 </a:t>
            </a:r>
            <a:r>
              <a:rPr lang="it-IT" dirty="0" err="1"/>
              <a:t>scouting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u="sng" dirty="0" err="1"/>
              <a:t>Scouting</a:t>
            </a:r>
            <a:r>
              <a:rPr lang="it-IT" b="1" u="sng" dirty="0"/>
              <a:t> aziendale e ricerca attiva del lavoro</a:t>
            </a:r>
            <a:br>
              <a:rPr lang="it-IT" dirty="0"/>
            </a:br>
            <a:endParaRPr lang="it-IT" dirty="0"/>
          </a:p>
          <a:p>
            <a:r>
              <a:rPr lang="it-IT" dirty="0"/>
              <a:t>Il servizio prevede l’affiancamento e il supporto al destinatario nella definizione del piano di ricerca del lavoro e, in particolare:</a:t>
            </a:r>
            <a:br>
              <a:rPr lang="it-IT" dirty="0"/>
            </a:br>
            <a:endParaRPr lang="it-IT" dirty="0"/>
          </a:p>
          <a:p>
            <a:r>
              <a:rPr lang="it-IT" dirty="0"/>
              <a:t>- l’individuazione delle opportunità professionali;</a:t>
            </a:r>
          </a:p>
          <a:p>
            <a:r>
              <a:rPr lang="it-IT" dirty="0"/>
              <a:t>- la valutazione delle proposte di lavoro;</a:t>
            </a:r>
          </a:p>
          <a:p>
            <a:r>
              <a:rPr lang="it-IT" dirty="0"/>
              <a:t>- l’invio delle candidature;</a:t>
            </a:r>
          </a:p>
          <a:p>
            <a:r>
              <a:rPr lang="it-IT" dirty="0"/>
              <a:t>- il contatto e/o visita in azienda.</a:t>
            </a:r>
          </a:p>
          <a:p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2B814F7-7655-4729-BB1E-CC3D20B07F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445" y="0"/>
            <a:ext cx="164655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0902" y="368300"/>
            <a:ext cx="10304780" cy="1477432"/>
          </a:xfrm>
        </p:spPr>
        <p:txBody>
          <a:bodyPr/>
          <a:lstStyle/>
          <a:p>
            <a:r>
              <a:rPr lang="it-IT" dirty="0"/>
              <a:t>Gli strumenti per lo </a:t>
            </a:r>
            <a:r>
              <a:rPr lang="it-IT" dirty="0" err="1"/>
              <a:t>scouting</a:t>
            </a: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475631727"/>
              </p:ext>
            </p:extLst>
          </p:nvPr>
        </p:nvGraphicFramePr>
        <p:xfrm>
          <a:off x="1020725" y="1988288"/>
          <a:ext cx="10345479" cy="423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EED5C05-03A0-4205-9931-054C2E5A07B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445" y="0"/>
            <a:ext cx="164655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55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0902" y="368300"/>
            <a:ext cx="10304780" cy="1477432"/>
          </a:xfrm>
        </p:spPr>
        <p:txBody>
          <a:bodyPr/>
          <a:lstStyle/>
          <a:p>
            <a:r>
              <a:rPr lang="it-IT" dirty="0"/>
              <a:t>Il data-base delle Aziende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064429"/>
              </p:ext>
            </p:extLst>
          </p:nvPr>
        </p:nvGraphicFramePr>
        <p:xfrm>
          <a:off x="3206329" y="2311104"/>
          <a:ext cx="79343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Foglio di lavoro" r:id="rId4" imgW="7934372" imgH="2104942" progId="Excel.Sheet.12">
                  <p:embed/>
                </p:oleObj>
              </mc:Choice>
              <mc:Fallback>
                <p:oleObj name="Foglio di lavoro" r:id="rId4" imgW="7934372" imgH="2104942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329" y="2311104"/>
                        <a:ext cx="7934325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133773"/>
              </p:ext>
            </p:extLst>
          </p:nvPr>
        </p:nvGraphicFramePr>
        <p:xfrm>
          <a:off x="3805306" y="4977222"/>
          <a:ext cx="73247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Foglio di lavoro" r:id="rId6" imgW="7324846" imgH="962043" progId="Excel.Sheet.12">
                  <p:embed/>
                </p:oleObj>
              </mc:Choice>
              <mc:Fallback>
                <p:oleObj name="Foglio di lavoro" r:id="rId6" imgW="7324846" imgH="962043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306" y="4977222"/>
                        <a:ext cx="732472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996720607"/>
              </p:ext>
            </p:extLst>
          </p:nvPr>
        </p:nvGraphicFramePr>
        <p:xfrm>
          <a:off x="914400" y="2274839"/>
          <a:ext cx="1839433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Connettore 2 9"/>
          <p:cNvCxnSpPr/>
          <p:nvPr/>
        </p:nvCxnSpPr>
        <p:spPr>
          <a:xfrm flipV="1">
            <a:off x="2721950" y="3072809"/>
            <a:ext cx="680482" cy="1488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2721950" y="4742121"/>
            <a:ext cx="1116407" cy="3934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A40A0261-6C1C-4C07-96E3-387043EBFD4C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445" y="308"/>
            <a:ext cx="164655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44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0902" y="368300"/>
            <a:ext cx="10304780" cy="1477432"/>
          </a:xfrm>
        </p:spPr>
        <p:txBody>
          <a:bodyPr/>
          <a:lstStyle/>
          <a:p>
            <a:r>
              <a:rPr lang="it-IT" dirty="0"/>
              <a:t>Il data-base dei soggetti in cerca di occupazione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395308"/>
              </p:ext>
            </p:extLst>
          </p:nvPr>
        </p:nvGraphicFramePr>
        <p:xfrm>
          <a:off x="998952" y="3465748"/>
          <a:ext cx="10175874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Foglio di lavoro" r:id="rId4" imgW="8543899" imgH="1762126" progId="Excel.Sheet.12">
                  <p:embed/>
                </p:oleObj>
              </mc:Choice>
              <mc:Fallback>
                <p:oleObj name="Foglio di lavoro" r:id="rId4" imgW="8543899" imgH="1762126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952" y="3465748"/>
                        <a:ext cx="10175874" cy="264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ttore 2 9"/>
          <p:cNvCxnSpPr/>
          <p:nvPr/>
        </p:nvCxnSpPr>
        <p:spPr>
          <a:xfrm>
            <a:off x="1871326" y="2562449"/>
            <a:ext cx="318979" cy="10632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B70575FA-D958-419A-B5BB-7EF7D213B9F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445" y="0"/>
            <a:ext cx="164655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46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ED6B9-FACD-459D-B660-B1055A6C081D}"/>
              </a:ext>
            </a:extLst>
          </p:cNvPr>
          <p:cNvSpPr txBox="1">
            <a:spLocks/>
          </p:cNvSpPr>
          <p:nvPr/>
        </p:nvSpPr>
        <p:spPr>
          <a:xfrm>
            <a:off x="850902" y="368300"/>
            <a:ext cx="10304780" cy="147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Il portale </a:t>
            </a:r>
            <a:r>
              <a:rPr lang="it-IT" sz="3200" dirty="0" err="1"/>
              <a:t>ClicLavoroCampania</a:t>
            </a:r>
            <a:endParaRPr lang="it-IT" sz="3200" dirty="0"/>
          </a:p>
          <a:p>
            <a:endParaRPr lang="it-IT" sz="3200" dirty="0"/>
          </a:p>
          <a:p>
            <a:r>
              <a:rPr lang="it-IT" sz="3200" dirty="0">
                <a:hlinkClick r:id="rId2"/>
              </a:rPr>
              <a:t>https://cliclavoro.lavorocampania.it/Pagine/Default.aspx</a:t>
            </a:r>
            <a:r>
              <a:rPr lang="it-IT" sz="3200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22C815A-0124-4938-AF58-F77907C9F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18" y="1845732"/>
            <a:ext cx="8447314" cy="4749295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B31DD6DD-C101-466C-B7AC-1AADEA3C3E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445" y="0"/>
            <a:ext cx="164655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6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ED6B9-FACD-459D-B660-B1055A6C081D}"/>
              </a:ext>
            </a:extLst>
          </p:cNvPr>
          <p:cNvSpPr txBox="1">
            <a:spLocks/>
          </p:cNvSpPr>
          <p:nvPr/>
        </p:nvSpPr>
        <p:spPr>
          <a:xfrm>
            <a:off x="850902" y="368300"/>
            <a:ext cx="10304780" cy="147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Il portale Anpal</a:t>
            </a:r>
          </a:p>
          <a:p>
            <a:endParaRPr lang="it-IT" sz="3200" dirty="0"/>
          </a:p>
          <a:p>
            <a:r>
              <a:rPr lang="it-IT" sz="3200" dirty="0">
                <a:hlinkClick r:id="rId2"/>
              </a:rPr>
              <a:t>https://www.anpal.gov.it</a:t>
            </a:r>
            <a:r>
              <a:rPr lang="it-IT" sz="3200" dirty="0"/>
              <a:t> 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DA0F0E0-D5E7-41FE-8B2E-78EA07C12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2" y="1889276"/>
            <a:ext cx="8687006" cy="4884056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E537618A-20E2-4661-BD99-8D3B8A5C35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445" y="0"/>
            <a:ext cx="164655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50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Anpal Serviz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Anpal Servizi" id="{247408A8-1A25-47E3-A2CF-DE5A31C32DD8}" vid="{130713BA-64A2-4AAE-84B2-115292308C9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6927</TotalTime>
  <Words>597</Words>
  <Application>Microsoft Office PowerPoint</Application>
  <PresentationFormat>Widescreen</PresentationFormat>
  <Paragraphs>53</Paragraphs>
  <Slides>10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Tema Anpal Servizi</vt:lpstr>
      <vt:lpstr>Foglio di lavoro</vt:lpstr>
      <vt:lpstr>La struttura dei CPI: Compiti e funzioni</vt:lpstr>
      <vt:lpstr>Presentazione standard di PowerPoint</vt:lpstr>
      <vt:lpstr>Presentazione standard di PowerPoint</vt:lpstr>
      <vt:lpstr>Lo scouting</vt:lpstr>
      <vt:lpstr>Gli strumenti per lo scouting</vt:lpstr>
      <vt:lpstr>Il data-base delle Aziende</vt:lpstr>
      <vt:lpstr>Il data-base dei soggetti in cerca di occupazione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Campania - sem</dc:title>
  <dc:creator>GMI</dc:creator>
  <cp:lastModifiedBy>Stefania Mele</cp:lastModifiedBy>
  <cp:revision>370</cp:revision>
  <cp:lastPrinted>2015-09-22T12:21:40Z</cp:lastPrinted>
  <dcterms:created xsi:type="dcterms:W3CDTF">2015-06-30T13:45:30Z</dcterms:created>
  <dcterms:modified xsi:type="dcterms:W3CDTF">2020-01-30T05:40:20Z</dcterms:modified>
  <cp:version>3.0</cp:version>
</cp:coreProperties>
</file>