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75" r:id="rId5"/>
    <p:sldId id="271" r:id="rId6"/>
    <p:sldId id="272" r:id="rId7"/>
    <p:sldId id="273" r:id="rId8"/>
    <p:sldId id="274" r:id="rId9"/>
    <p:sldId id="263" r:id="rId10"/>
    <p:sldId id="276" r:id="rId11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>
        <p:scale>
          <a:sx n="91" d="100"/>
          <a:sy n="91" d="100"/>
        </p:scale>
        <p:origin x="-711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BA9D-8460-4BD4-B0C1-A8E4E8D275A3}" type="datetimeFigureOut">
              <a:rPr lang="it-IT" altLang="it-IT"/>
              <a:pPr>
                <a:defRPr/>
              </a:pPr>
              <a:t>13/03/2019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77711-E805-492C-8697-4B8C1A10C7F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="" xmlns:p14="http://schemas.microsoft.com/office/powerpoint/2010/main" val="303264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80852-1BA2-4EE5-B7CB-079E772A9C0A}" type="datetimeFigureOut">
              <a:rPr lang="it-IT" altLang="it-IT"/>
              <a:pPr>
                <a:defRPr/>
              </a:pPr>
              <a:t>13/03/2019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3D6F0-4499-4E79-AB7F-D19FB6EEA2F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="" xmlns:p14="http://schemas.microsoft.com/office/powerpoint/2010/main" val="33091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247F0-FAA5-4D58-9ABB-74AE05280192}" type="datetimeFigureOut">
              <a:rPr lang="it-IT" altLang="it-IT"/>
              <a:pPr>
                <a:defRPr/>
              </a:pPr>
              <a:t>13/03/2019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05BE4-2F7E-4D6E-BFFC-0134A365364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="" xmlns:p14="http://schemas.microsoft.com/office/powerpoint/2010/main" val="339455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182CA-4DCC-4E62-8740-CB0BAC203AF1}" type="datetimeFigureOut">
              <a:rPr lang="it-IT" altLang="it-IT"/>
              <a:pPr>
                <a:defRPr/>
              </a:pPr>
              <a:t>13/03/2019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F1E2B-829A-4280-B29C-03782F2FF4A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="" xmlns:p14="http://schemas.microsoft.com/office/powerpoint/2010/main" val="4228501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70E91-35C7-4A0F-A4D7-E5E5499446A5}" type="datetimeFigureOut">
              <a:rPr lang="it-IT" altLang="it-IT"/>
              <a:pPr>
                <a:defRPr/>
              </a:pPr>
              <a:t>13/03/2019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D5BAC-B15D-4713-9911-39718BAAEFC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="" xmlns:p14="http://schemas.microsoft.com/office/powerpoint/2010/main" val="150858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1CBAC-C5CF-4ACC-A207-45588D9AB9F7}" type="datetimeFigureOut">
              <a:rPr lang="it-IT" altLang="it-IT"/>
              <a:pPr>
                <a:defRPr/>
              </a:pPr>
              <a:t>13/03/2019</a:t>
            </a:fld>
            <a:endParaRPr lang="it-IT" alt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28268-3A45-4BFB-B1F3-E3AE87A0021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="" xmlns:p14="http://schemas.microsoft.com/office/powerpoint/2010/main" val="69348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DA8A4-78E3-436D-976F-C0B345042022}" type="datetimeFigureOut">
              <a:rPr lang="it-IT" altLang="it-IT"/>
              <a:pPr>
                <a:defRPr/>
              </a:pPr>
              <a:t>13/03/2019</a:t>
            </a:fld>
            <a:endParaRPr lang="it-IT" alt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B20DF-CCDB-4F67-B3E2-068E8701736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="" xmlns:p14="http://schemas.microsoft.com/office/powerpoint/2010/main" val="420215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9CD1E-D466-469C-B385-39BA747C7C7F}" type="datetimeFigureOut">
              <a:rPr lang="it-IT" altLang="it-IT"/>
              <a:pPr>
                <a:defRPr/>
              </a:pPr>
              <a:t>13/03/2019</a:t>
            </a:fld>
            <a:endParaRPr lang="it-IT" alt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180D7-623D-455A-96AD-CB16C63C88C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="" xmlns:p14="http://schemas.microsoft.com/office/powerpoint/2010/main" val="10431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C8621-640E-4115-A0DB-4E871950DE4C}" type="datetimeFigureOut">
              <a:rPr lang="it-IT" altLang="it-IT"/>
              <a:pPr>
                <a:defRPr/>
              </a:pPr>
              <a:t>13/03/2019</a:t>
            </a:fld>
            <a:endParaRPr lang="it-IT" alt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C9B64-8E9C-4419-86B3-A579EB7B0B3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="" xmlns:p14="http://schemas.microsoft.com/office/powerpoint/2010/main" val="195409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321C3-02EA-42F9-B378-3AF965D340CD}" type="datetimeFigureOut">
              <a:rPr lang="it-IT" altLang="it-IT"/>
              <a:pPr>
                <a:defRPr/>
              </a:pPr>
              <a:t>13/03/2019</a:t>
            </a:fld>
            <a:endParaRPr lang="it-IT" alt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6EAE-90D5-49A7-9BE6-904014AE465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="" xmlns:p14="http://schemas.microsoft.com/office/powerpoint/2010/main" val="365928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F788-A6A2-4E1A-9EAE-F9A5C7C6A49D}" type="datetimeFigureOut">
              <a:rPr lang="it-IT" altLang="it-IT"/>
              <a:pPr>
                <a:defRPr/>
              </a:pPr>
              <a:t>13/03/2019</a:t>
            </a:fld>
            <a:endParaRPr lang="it-IT" alt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EA8E8-519C-4CBD-8C84-328958AFE4A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="" xmlns:p14="http://schemas.microsoft.com/office/powerpoint/2010/main" val="25791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C36E23-C8E7-4EE9-8510-E34BE766FAE0}" type="datetimeFigureOut">
              <a:rPr lang="it-IT" altLang="it-IT"/>
              <a:pPr>
                <a:defRPr/>
              </a:pPr>
              <a:t>13/03/2019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BAC0EBC-7498-43C6-9E59-CBE9BD4E291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1" descr="0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" y="104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CasellaDiTesto 5"/>
          <p:cNvSpPr txBox="1">
            <a:spLocks noChangeArrowheads="1"/>
          </p:cNvSpPr>
          <p:nvPr/>
        </p:nvSpPr>
        <p:spPr bwMode="auto">
          <a:xfrm>
            <a:off x="310329" y="686371"/>
            <a:ext cx="8614215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3600" dirty="0" smtClean="0">
                <a:latin typeface="Baskerville" charset="0"/>
              </a:rPr>
              <a:t>Commissione Paritetica Docenti Studenti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it-IT" sz="3600" dirty="0" smtClean="0">
              <a:latin typeface="Baskerville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 dirty="0" smtClean="0">
                <a:latin typeface="Baskerville" charset="0"/>
              </a:rPr>
              <a:t>Brevi note dalla Relazione annuale 2018</a:t>
            </a:r>
            <a:endParaRPr lang="it-IT" altLang="it-IT" dirty="0">
              <a:latin typeface="Baskerville" charset="0"/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425450" y="2006313"/>
            <a:ext cx="8048625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3" name="CasellaDiTesto 9"/>
          <p:cNvSpPr txBox="1">
            <a:spLocks noChangeArrowheads="1"/>
          </p:cNvSpPr>
          <p:nvPr/>
        </p:nvSpPr>
        <p:spPr bwMode="auto">
          <a:xfrm>
            <a:off x="412750" y="5807075"/>
            <a:ext cx="17235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 smtClean="0">
                <a:latin typeface="Baskerville" charset="0"/>
              </a:rPr>
              <a:t>13 marzo 2019</a:t>
            </a:r>
            <a:endParaRPr lang="it-IT" altLang="it-IT" sz="1800" dirty="0">
              <a:latin typeface="Baskerville" charset="0"/>
            </a:endParaRPr>
          </a:p>
        </p:txBody>
      </p:sp>
      <p:sp>
        <p:nvSpPr>
          <p:cNvPr id="2054" name="Rettangolo 1"/>
          <p:cNvSpPr>
            <a:spLocks noChangeArrowheads="1"/>
          </p:cNvSpPr>
          <p:nvPr/>
        </p:nvSpPr>
        <p:spPr bwMode="auto">
          <a:xfrm>
            <a:off x="601663" y="2079463"/>
            <a:ext cx="805815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b="1" dirty="0" smtClean="0">
                <a:latin typeface="Baskerville" charset="0"/>
              </a:rPr>
              <a:t>Docenti:</a:t>
            </a:r>
            <a:r>
              <a:rPr lang="it-IT" altLang="it-IT" b="1" dirty="0">
                <a:latin typeface="Baskerville" charset="0"/>
              </a:rPr>
              <a:t/>
            </a:r>
            <a:br>
              <a:rPr lang="it-IT" altLang="it-IT" b="1" dirty="0">
                <a:latin typeface="Baskerville" charset="0"/>
              </a:rPr>
            </a:br>
            <a:r>
              <a:rPr lang="it-IT" altLang="it-IT" i="1" dirty="0" smtClean="0">
                <a:latin typeface="Baskerville" charset="0"/>
              </a:rPr>
              <a:t>Antonello </a:t>
            </a:r>
            <a:r>
              <a:rPr lang="it-IT" altLang="it-IT" i="1" dirty="0" err="1" smtClean="0">
                <a:latin typeface="Baskerville" charset="0"/>
              </a:rPr>
              <a:t>D’Ambra</a:t>
            </a:r>
            <a:endParaRPr lang="it-IT" altLang="it-IT" i="1" dirty="0" smtClean="0">
              <a:latin typeface="Baskerville" charset="0"/>
            </a:endParaRPr>
          </a:p>
          <a:p>
            <a:pPr eaLnBrk="1" hangingPunct="1"/>
            <a:r>
              <a:rPr lang="it-IT" altLang="it-IT" i="1" dirty="0" smtClean="0">
                <a:latin typeface="Baskerville" charset="0"/>
              </a:rPr>
              <a:t>Camillo Patriarca</a:t>
            </a:r>
          </a:p>
          <a:p>
            <a:pPr eaLnBrk="1" hangingPunct="1"/>
            <a:r>
              <a:rPr lang="it-IT" altLang="it-IT" i="1" dirty="0" smtClean="0">
                <a:latin typeface="Baskerville" charset="0"/>
              </a:rPr>
              <a:t>Ottavio Nocerino</a:t>
            </a:r>
          </a:p>
          <a:p>
            <a:pPr eaLnBrk="1" hangingPunct="1"/>
            <a:r>
              <a:rPr lang="it-IT" altLang="it-IT" i="1" dirty="0" smtClean="0">
                <a:latin typeface="Baskerville" charset="0"/>
              </a:rPr>
              <a:t>Danilo </a:t>
            </a:r>
            <a:r>
              <a:rPr lang="it-IT" altLang="it-IT" i="1" dirty="0" err="1" smtClean="0">
                <a:latin typeface="Baskerville" charset="0"/>
              </a:rPr>
              <a:t>Tuccillo</a:t>
            </a:r>
            <a:r>
              <a:rPr lang="it-IT" altLang="it-IT" i="1" dirty="0" smtClean="0">
                <a:latin typeface="Baskerville" charset="0"/>
              </a:rPr>
              <a:t> (Presidente)</a:t>
            </a:r>
          </a:p>
          <a:p>
            <a:pPr eaLnBrk="1" hangingPunct="1"/>
            <a:endParaRPr lang="it-IT" altLang="it-IT" i="1" dirty="0">
              <a:latin typeface="Baskerville" charset="0"/>
            </a:endParaRPr>
          </a:p>
          <a:p>
            <a:pPr eaLnBrk="1" hangingPunct="1"/>
            <a:r>
              <a:rPr lang="it-IT" altLang="it-IT" b="1" dirty="0" smtClean="0">
                <a:solidFill>
                  <a:srgbClr val="000000"/>
                </a:solidFill>
                <a:latin typeface="Baskerville" charset="0"/>
              </a:rPr>
              <a:t>Studenti:</a:t>
            </a:r>
          </a:p>
          <a:p>
            <a:pPr eaLnBrk="1" hangingPunct="1"/>
            <a:r>
              <a:rPr lang="it-IT" altLang="it-IT" dirty="0" smtClean="0">
                <a:solidFill>
                  <a:srgbClr val="000000"/>
                </a:solidFill>
                <a:latin typeface="Baskerville" charset="0"/>
              </a:rPr>
              <a:t>Francesco Conte</a:t>
            </a:r>
          </a:p>
          <a:p>
            <a:pPr eaLnBrk="1" hangingPunct="1"/>
            <a:r>
              <a:rPr lang="it-IT" altLang="it-IT" dirty="0" smtClean="0">
                <a:solidFill>
                  <a:srgbClr val="000000"/>
                </a:solidFill>
                <a:latin typeface="Baskerville" charset="0"/>
              </a:rPr>
              <a:t>Alessia Pisani</a:t>
            </a:r>
          </a:p>
          <a:p>
            <a:pPr eaLnBrk="1" hangingPunct="1"/>
            <a:r>
              <a:rPr lang="it-IT" altLang="it-IT" dirty="0" smtClean="0">
                <a:solidFill>
                  <a:srgbClr val="000000"/>
                </a:solidFill>
                <a:latin typeface="Baskerville" charset="0"/>
              </a:rPr>
              <a:t>Armando </a:t>
            </a:r>
            <a:r>
              <a:rPr lang="it-IT" altLang="it-IT" dirty="0" err="1" smtClean="0">
                <a:solidFill>
                  <a:srgbClr val="000000"/>
                </a:solidFill>
                <a:latin typeface="Baskerville" charset="0"/>
              </a:rPr>
              <a:t>Tamburrino</a:t>
            </a:r>
            <a:endParaRPr lang="it-IT" altLang="it-IT" dirty="0" smtClean="0">
              <a:solidFill>
                <a:srgbClr val="000000"/>
              </a:solidFill>
              <a:latin typeface="Baskerville" charset="0"/>
            </a:endParaRPr>
          </a:p>
          <a:p>
            <a:pPr eaLnBrk="1" hangingPunct="1"/>
            <a:r>
              <a:rPr lang="it-IT" altLang="it-IT" dirty="0" smtClean="0">
                <a:solidFill>
                  <a:srgbClr val="000000"/>
                </a:solidFill>
                <a:latin typeface="Baskerville" charset="0"/>
              </a:rPr>
              <a:t>Giusy </a:t>
            </a:r>
            <a:r>
              <a:rPr lang="it-IT" altLang="it-IT" dirty="0" err="1" smtClean="0">
                <a:solidFill>
                  <a:srgbClr val="000000"/>
                </a:solidFill>
                <a:latin typeface="Baskerville" charset="0"/>
              </a:rPr>
              <a:t>Ventringlia</a:t>
            </a:r>
            <a:endParaRPr lang="it-IT" altLang="it-IT" dirty="0" smtClean="0">
              <a:solidFill>
                <a:srgbClr val="000000"/>
              </a:solidFill>
              <a:latin typeface="Baskerville" charset="0"/>
            </a:endParaRPr>
          </a:p>
          <a:p>
            <a:pPr eaLnBrk="1" hangingPunct="1"/>
            <a:endParaRPr lang="it-IT" altLang="it-IT" dirty="0">
              <a:solidFill>
                <a:srgbClr val="000000"/>
              </a:solidFill>
              <a:latin typeface="Baskerville" charset="0"/>
            </a:endParaRPr>
          </a:p>
          <a:p>
            <a:pPr eaLnBrk="1" hangingPunct="1"/>
            <a:endParaRPr lang="it-IT" alt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Immagine 4" descr="0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5772150"/>
            <a:ext cx="20510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ttore 1 8"/>
          <p:cNvCxnSpPr/>
          <p:nvPr/>
        </p:nvCxnSpPr>
        <p:spPr>
          <a:xfrm>
            <a:off x="558800" y="5567363"/>
            <a:ext cx="8048625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558800" y="1154757"/>
            <a:ext cx="7837488" cy="8679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it-IT" b="1" dirty="0" smtClean="0">
              <a:latin typeface="Baskerville"/>
            </a:endParaRPr>
          </a:p>
          <a:p>
            <a:pPr>
              <a:lnSpc>
                <a:spcPct val="90000"/>
              </a:lnSpc>
              <a:defRPr/>
            </a:pPr>
            <a:endParaRPr lang="it-IT" dirty="0">
              <a:latin typeface="Baskerville"/>
            </a:endParaRPr>
          </a:p>
          <a:p>
            <a:pPr>
              <a:lnSpc>
                <a:spcPct val="90000"/>
              </a:lnSpc>
              <a:buFont typeface="Wingdings 3" charset="2"/>
              <a:buNone/>
              <a:defRPr/>
            </a:pPr>
            <a:endParaRPr lang="it-IT" dirty="0">
              <a:latin typeface="Baskerville"/>
            </a:endParaRPr>
          </a:p>
        </p:txBody>
      </p:sp>
      <p:sp>
        <p:nvSpPr>
          <p:cNvPr id="6" name="Rettangolo 3"/>
          <p:cNvSpPr>
            <a:spLocks noChangeArrowheads="1"/>
          </p:cNvSpPr>
          <p:nvPr/>
        </p:nvSpPr>
        <p:spPr bwMode="auto">
          <a:xfrm>
            <a:off x="452438" y="433488"/>
            <a:ext cx="51209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400" dirty="0" smtClean="0">
                <a:latin typeface="Baskerville" charset="0"/>
              </a:rPr>
              <a:t>Verifica delle informazioni disponibili</a:t>
            </a:r>
            <a:endParaRPr lang="it-IT" altLang="it-IT" sz="2400" dirty="0">
              <a:latin typeface="Baskerville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52437" y="1154757"/>
            <a:ext cx="8154987" cy="4435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  <a:defRPr/>
            </a:pPr>
            <a:r>
              <a:rPr lang="it-IT" b="1" dirty="0" smtClean="0">
                <a:latin typeface="Baskerville"/>
              </a:rPr>
              <a:t>Suggerimenti dalla Relazione 2018 della CPDS: 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b="1" dirty="0" smtClean="0">
                <a:latin typeface="Baskerville"/>
              </a:rPr>
              <a:t> </a:t>
            </a:r>
            <a:r>
              <a:rPr lang="it-IT" dirty="0" smtClean="0">
                <a:latin typeface="Baskerville"/>
              </a:rPr>
              <a:t>Proseguire la sensibilizzazione alla compilazione dei questionari, rassicurando gli studenti sull’anonimato degli stessi e aggiungendo suggerimenti nel set chiuso</a:t>
            </a:r>
          </a:p>
          <a:p>
            <a:pPr>
              <a:lnSpc>
                <a:spcPct val="12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dirty="0" smtClean="0">
                <a:latin typeface="Baskerville"/>
              </a:rPr>
              <a:t> Migliorare</a:t>
            </a:r>
            <a:r>
              <a:rPr lang="it-IT" b="1" dirty="0" smtClean="0">
                <a:latin typeface="Baskerville"/>
              </a:rPr>
              <a:t> </a:t>
            </a:r>
            <a:r>
              <a:rPr lang="it-IT" dirty="0" smtClean="0">
                <a:latin typeface="Baskerville"/>
              </a:rPr>
              <a:t>la tempestività della disponibilità dei verbali dei consigli</a:t>
            </a:r>
          </a:p>
          <a:p>
            <a:pPr>
              <a:lnSpc>
                <a:spcPct val="12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dirty="0" smtClean="0">
                <a:latin typeface="Baskerville"/>
              </a:rPr>
              <a:t> Prevedere un sistema di monitoraggio dell’affluenza ai corsi, per un uso più efficiente delle aule</a:t>
            </a:r>
          </a:p>
          <a:p>
            <a:pPr>
              <a:lnSpc>
                <a:spcPct val="12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dirty="0" smtClean="0">
                <a:latin typeface="Baskerville"/>
              </a:rPr>
              <a:t> Istituzionalizzare un momento di approfondimento nei consigli dei risultati dei questionari (giugno-luglio)</a:t>
            </a:r>
          </a:p>
          <a:p>
            <a:pPr>
              <a:lnSpc>
                <a:spcPct val="12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dirty="0" smtClean="0">
                <a:latin typeface="Baskerville"/>
              </a:rPr>
              <a:t> Utilizzare meglio le pagine web personali per il caricamento del materiale didattico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Immagine 4" descr="0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5772150"/>
            <a:ext cx="20510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ttore 1 8"/>
          <p:cNvCxnSpPr/>
          <p:nvPr/>
        </p:nvCxnSpPr>
        <p:spPr>
          <a:xfrm>
            <a:off x="558800" y="5567363"/>
            <a:ext cx="8048625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560388" y="989013"/>
            <a:ext cx="7837487" cy="3942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 defTabSz="91440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Font typeface="Arial" panose="020B0604020202020204" pitchFamily="34" charset="0"/>
              <a:buChar char="•"/>
              <a:defRPr/>
            </a:pPr>
            <a:endParaRPr lang="it-IT" kern="0" dirty="0">
              <a:latin typeface="Baskerville"/>
              <a:ea typeface="+mn-ea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60388" y="255588"/>
            <a:ext cx="814387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kern="0" dirty="0" smtClean="0">
                <a:latin typeface="Baskerville"/>
                <a:ea typeface="+mn-ea"/>
              </a:rPr>
              <a:t>La struttura della </a:t>
            </a:r>
            <a:r>
              <a:rPr lang="it-IT" sz="2400" kern="0" dirty="0" smtClean="0">
                <a:solidFill>
                  <a:srgbClr val="FF0000"/>
                </a:solidFill>
                <a:latin typeface="Baskerville"/>
                <a:ea typeface="+mn-ea"/>
              </a:rPr>
              <a:t>Relazione Annuale</a:t>
            </a:r>
            <a:r>
              <a:rPr lang="it-IT" sz="2400" kern="0" dirty="0">
                <a:latin typeface="Baskerville"/>
                <a:ea typeface="+mn-ea"/>
              </a:rPr>
              <a:t/>
            </a:r>
            <a:br>
              <a:rPr lang="it-IT" sz="2400" kern="0" dirty="0">
                <a:latin typeface="Baskerville"/>
                <a:ea typeface="+mn-ea"/>
              </a:rPr>
            </a:br>
            <a:endParaRPr lang="it-IT" sz="2400" kern="0" dirty="0">
              <a:latin typeface="Baskerville"/>
              <a:ea typeface="+mn-ea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607595" y="1012248"/>
            <a:ext cx="5508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Struttura Predisposta dal Presidio della Qualità di Ateneo</a:t>
            </a:r>
            <a:endParaRPr lang="it-IT" dirty="0"/>
          </a:p>
        </p:txBody>
      </p:sp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839189" y="1452125"/>
          <a:ext cx="7531493" cy="3987829"/>
        </p:xfrm>
        <a:graphic>
          <a:graphicData uri="http://schemas.openxmlformats.org/drawingml/2006/table">
            <a:tbl>
              <a:tblPr/>
              <a:tblGrid>
                <a:gridCol w="1104410"/>
                <a:gridCol w="6358957"/>
                <a:gridCol w="34063"/>
                <a:gridCol w="34063"/>
              </a:tblGrid>
              <a:tr h="508000">
                <a:tc>
                  <a:txBody>
                    <a:bodyPr/>
                    <a:lstStyle/>
                    <a:p>
                      <a:pPr marL="90488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latin typeface="Times New Roman"/>
                          <a:ea typeface="Calibri"/>
                          <a:cs typeface="Times New Roman"/>
                        </a:rPr>
                        <a:t>Quadro A</a:t>
                      </a:r>
                      <a:endParaRPr lang="it-IT" sz="700" kern="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kern="50" dirty="0">
                          <a:latin typeface="Times New Roman"/>
                          <a:ea typeface="Calibri"/>
                          <a:cs typeface="Times New Roman"/>
                        </a:rPr>
                        <a:t>Analisi e proposte su gestione e utilizzo dei questionari relativi alla soddisfazione degli studenti</a:t>
                      </a:r>
                      <a:endParaRPr lang="it-IT" sz="700" kern="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 kern="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 kern="5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39829">
                <a:tc>
                  <a:txBody>
                    <a:bodyPr/>
                    <a:lstStyle/>
                    <a:p>
                      <a:pPr marL="90488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latin typeface="Times New Roman"/>
                          <a:ea typeface="Calibri"/>
                          <a:cs typeface="Times New Roman"/>
                        </a:rPr>
                        <a:t>Quadro B</a:t>
                      </a:r>
                      <a:endParaRPr lang="it-IT" sz="700" kern="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kern="50" dirty="0">
                          <a:latin typeface="Times New Roman"/>
                          <a:ea typeface="Calibri"/>
                          <a:cs typeface="Times New Roman"/>
                        </a:rPr>
                        <a:t>Analisi e proposte in merito a materiali e ausili didattici, laboratori, aule, attrezzature, in relazione al raggiungimento degli obiettivi di apprendimento al livello desiderato</a:t>
                      </a:r>
                      <a:endParaRPr lang="it-IT" sz="700" kern="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 kern="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 kern="5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9048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kern="50" dirty="0" smtClean="0">
                          <a:latin typeface="Times New Roman"/>
                          <a:ea typeface="Calibri"/>
                          <a:cs typeface="Times New Roman"/>
                        </a:rPr>
                        <a:t> Quadro </a:t>
                      </a:r>
                      <a:r>
                        <a:rPr lang="it-IT" sz="1400" b="1" kern="50" dirty="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it-IT" sz="700" kern="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kern="50" dirty="0">
                          <a:latin typeface="Times New Roman"/>
                          <a:ea typeface="Calibri"/>
                          <a:cs typeface="Times New Roman"/>
                        </a:rPr>
                        <a:t>Analisi e proposte sulla validità dei metodi di accertamento delle conoscenze e abilità acquisite dagli studenti in relazione ai risultati di rendimento attesi</a:t>
                      </a:r>
                      <a:endParaRPr lang="it-IT" sz="700" kern="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 kern="5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88900" indent="7938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kern="50" dirty="0" smtClean="0">
                          <a:latin typeface="Times New Roman"/>
                          <a:ea typeface="Calibri"/>
                          <a:cs typeface="Times New Roman"/>
                        </a:rPr>
                        <a:t> Quadro </a:t>
                      </a:r>
                      <a:r>
                        <a:rPr lang="it-IT" sz="1400" b="1" kern="50" dirty="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it-IT" sz="700" kern="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kern="50" dirty="0">
                          <a:latin typeface="Times New Roman"/>
                          <a:ea typeface="Calibri"/>
                          <a:cs typeface="Times New Roman"/>
                        </a:rPr>
                        <a:t>Analisi e proposte sulla completezza ed efficacia del Monitoraggio annuale e del riesame ciclico</a:t>
                      </a:r>
                      <a:endParaRPr lang="it-IT" sz="700" kern="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 kern="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 kern="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9048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kern="50" dirty="0" smtClean="0">
                          <a:latin typeface="Times New Roman"/>
                          <a:ea typeface="Calibri"/>
                          <a:cs typeface="Times New Roman"/>
                        </a:rPr>
                        <a:t> Quadro </a:t>
                      </a:r>
                      <a:r>
                        <a:rPr lang="it-IT" sz="1400" b="1" kern="50" dirty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it-IT" sz="700" kern="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kern="50" dirty="0">
                          <a:latin typeface="Times New Roman"/>
                          <a:ea typeface="Calibri"/>
                          <a:cs typeface="Times New Roman"/>
                        </a:rPr>
                        <a:t>Analisi e proposte sulla effettiva disponibilità e correttezza delle informazioni fornite nelle parti pubbliche della SUA - </a:t>
                      </a:r>
                      <a:r>
                        <a:rPr lang="it-IT" sz="1400" b="1" kern="50" dirty="0" err="1">
                          <a:latin typeface="Times New Roman"/>
                          <a:ea typeface="Calibri"/>
                          <a:cs typeface="Times New Roman"/>
                        </a:rPr>
                        <a:t>CdS</a:t>
                      </a:r>
                      <a:endParaRPr lang="it-IT" sz="700" kern="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 kern="5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9048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kern="50" dirty="0" smtClean="0">
                          <a:latin typeface="Times New Roman"/>
                          <a:ea typeface="Calibri"/>
                          <a:cs typeface="Times New Roman"/>
                        </a:rPr>
                        <a:t> Quadro </a:t>
                      </a:r>
                      <a:r>
                        <a:rPr lang="it-IT" sz="1400" b="1" kern="5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it-IT" sz="700" kern="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kern="50" dirty="0">
                          <a:latin typeface="Times New Roman"/>
                          <a:ea typeface="Calibri"/>
                          <a:cs typeface="Times New Roman"/>
                        </a:rPr>
                        <a:t>Ulteriori proposte di miglioramento</a:t>
                      </a:r>
                      <a:endParaRPr lang="it-IT" sz="700" kern="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 kern="5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Immagine 4" descr="0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5772150"/>
            <a:ext cx="20510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ttore 1 8"/>
          <p:cNvCxnSpPr/>
          <p:nvPr/>
        </p:nvCxnSpPr>
        <p:spPr>
          <a:xfrm>
            <a:off x="558800" y="5567363"/>
            <a:ext cx="8048625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558800" y="936913"/>
            <a:ext cx="7837488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it-IT" sz="2000" dirty="0" smtClean="0">
                <a:latin typeface="Baskerville"/>
              </a:rPr>
              <a:t>Questionari sulla qualità della didattica</a:t>
            </a:r>
          </a:p>
          <a:p>
            <a:pPr marL="342900" indent="-342900" algn="just">
              <a:buClr>
                <a:schemeClr val="accent2"/>
              </a:buClr>
              <a:defRPr/>
            </a:pPr>
            <a:endParaRPr lang="it-IT" sz="2000" dirty="0" smtClean="0">
              <a:latin typeface="Baskerville"/>
            </a:endParaRPr>
          </a:p>
          <a:p>
            <a:pPr marL="342900" indent="-342900"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it-IT" sz="2000" dirty="0" smtClean="0">
                <a:latin typeface="Baskerville"/>
              </a:rPr>
              <a:t>Segnalazioni dirette componente studenti</a:t>
            </a:r>
          </a:p>
          <a:p>
            <a:pPr marL="342900" indent="-342900" algn="just">
              <a:buClr>
                <a:schemeClr val="accent2"/>
              </a:buClr>
              <a:defRPr/>
            </a:pPr>
            <a:endParaRPr lang="it-IT" sz="2000" dirty="0" smtClean="0">
              <a:latin typeface="Baskerville"/>
            </a:endParaRPr>
          </a:p>
          <a:p>
            <a:pPr marL="342900" indent="-342900"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it-IT" sz="2000" dirty="0" smtClean="0">
                <a:latin typeface="Baskerville"/>
              </a:rPr>
              <a:t>Dati </a:t>
            </a:r>
            <a:r>
              <a:rPr lang="it-IT" sz="2000" dirty="0" err="1" smtClean="0">
                <a:latin typeface="Baskerville"/>
              </a:rPr>
              <a:t>Almalaurea</a:t>
            </a:r>
            <a:endParaRPr lang="it-IT" sz="2000" dirty="0" smtClean="0">
              <a:latin typeface="Baskerville"/>
            </a:endParaRPr>
          </a:p>
          <a:p>
            <a:pPr marL="342900" indent="-342900" algn="just">
              <a:buClr>
                <a:schemeClr val="accent2"/>
              </a:buClr>
              <a:defRPr/>
            </a:pPr>
            <a:endParaRPr lang="it-IT" sz="2000" dirty="0" smtClean="0">
              <a:latin typeface="Baskerville"/>
            </a:endParaRPr>
          </a:p>
          <a:p>
            <a:pPr marL="342900" indent="-342900"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it-IT" sz="2000" dirty="0" smtClean="0">
                <a:latin typeface="Baskerville"/>
              </a:rPr>
              <a:t>Verbali dei Consigli di Corso di Studi e dei Consigli di Dipartimento</a:t>
            </a:r>
          </a:p>
          <a:p>
            <a:pPr marL="342900" indent="-342900" algn="just">
              <a:buClr>
                <a:schemeClr val="accent2"/>
              </a:buClr>
              <a:defRPr/>
            </a:pPr>
            <a:endParaRPr lang="it-IT" sz="2000" dirty="0" smtClean="0">
              <a:latin typeface="Baskerville"/>
            </a:endParaRPr>
          </a:p>
          <a:p>
            <a:pPr marL="342900" indent="-342900"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it-IT" sz="2000" dirty="0" smtClean="0">
                <a:latin typeface="Baskerville"/>
              </a:rPr>
              <a:t>Sito web del Dipartimento</a:t>
            </a:r>
          </a:p>
          <a:p>
            <a:pPr marL="342900" indent="-342900" algn="just">
              <a:buClr>
                <a:schemeClr val="accent2"/>
              </a:buClr>
              <a:defRPr/>
            </a:pPr>
            <a:endParaRPr lang="it-IT" sz="2000" dirty="0" smtClean="0">
              <a:latin typeface="Baskerville"/>
            </a:endParaRPr>
          </a:p>
          <a:p>
            <a:pPr marL="342900" indent="-342900"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it-IT" sz="2000" dirty="0" smtClean="0">
                <a:latin typeface="Baskerville"/>
              </a:rPr>
              <a:t>Scheda Unica Annuale – </a:t>
            </a:r>
            <a:r>
              <a:rPr lang="it-IT" sz="2000" dirty="0" err="1" smtClean="0">
                <a:latin typeface="Baskerville"/>
              </a:rPr>
              <a:t>CdS</a:t>
            </a:r>
            <a:endParaRPr lang="it-IT" sz="2000" dirty="0" smtClean="0">
              <a:latin typeface="Baskerville"/>
            </a:endParaRPr>
          </a:p>
          <a:p>
            <a:pPr marL="342900" indent="-342900" algn="just">
              <a:buClr>
                <a:schemeClr val="accent2"/>
              </a:buClr>
              <a:defRPr/>
            </a:pPr>
            <a:endParaRPr lang="it-IT" sz="2000" dirty="0" smtClean="0">
              <a:latin typeface="Baskerville"/>
            </a:endParaRPr>
          </a:p>
          <a:p>
            <a:pPr marL="342900" indent="-342900"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it-IT" sz="2000" dirty="0" smtClean="0">
                <a:latin typeface="Baskerville"/>
              </a:rPr>
              <a:t>Portale </a:t>
            </a:r>
            <a:r>
              <a:rPr lang="it-IT" sz="2000" dirty="0" err="1" smtClean="0">
                <a:latin typeface="Baskerville"/>
              </a:rPr>
              <a:t>Universitaly</a:t>
            </a:r>
            <a:endParaRPr lang="it-IT" sz="2000" dirty="0" smtClean="0">
              <a:latin typeface="Baskerville"/>
            </a:endParaRPr>
          </a:p>
          <a:p>
            <a:pPr marL="342900" indent="-342900" algn="just"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it-IT" sz="2000" dirty="0">
              <a:latin typeface="Baskerville"/>
            </a:endParaRPr>
          </a:p>
        </p:txBody>
      </p:sp>
      <p:sp>
        <p:nvSpPr>
          <p:cNvPr id="4102" name="Rettangolo 2"/>
          <p:cNvSpPr>
            <a:spLocks noChangeArrowheads="1"/>
          </p:cNvSpPr>
          <p:nvPr/>
        </p:nvSpPr>
        <p:spPr bwMode="auto">
          <a:xfrm>
            <a:off x="896938" y="331788"/>
            <a:ext cx="704691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400" dirty="0" smtClean="0">
                <a:latin typeface="Baskerville" charset="0"/>
              </a:rPr>
              <a:t>Gli Strumenti utilizzati </a:t>
            </a:r>
            <a:r>
              <a:rPr lang="it-IT" altLang="it-IT" dirty="0"/>
              <a:t/>
            </a:r>
            <a:br>
              <a:rPr lang="it-IT" altLang="it-IT" dirty="0"/>
            </a:br>
            <a:endParaRPr lang="it-IT" alt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Immagine 4" descr="0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5772150"/>
            <a:ext cx="20510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ttore 1 8"/>
          <p:cNvCxnSpPr/>
          <p:nvPr/>
        </p:nvCxnSpPr>
        <p:spPr>
          <a:xfrm>
            <a:off x="558800" y="5567363"/>
            <a:ext cx="8048625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560388" y="1070452"/>
            <a:ext cx="7837488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540000" algn="just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it-IT" sz="2000" dirty="0" smtClean="0">
                <a:latin typeface="Baskerville"/>
              </a:rPr>
              <a:t>Netto miglioramento del grado di copertura dei questionari:</a:t>
            </a:r>
          </a:p>
          <a:p>
            <a:pPr marL="800100" lvl="1" indent="-540000" algn="just">
              <a:lnSpc>
                <a:spcPct val="150000"/>
              </a:lnSpc>
              <a:buClr>
                <a:schemeClr val="accent2"/>
              </a:buClr>
              <a:buFont typeface="Courier New" pitchFamily="49" charset="0"/>
              <a:buChar char="o"/>
              <a:defRPr/>
            </a:pPr>
            <a:r>
              <a:rPr lang="it-IT" sz="2000" dirty="0" smtClean="0">
                <a:latin typeface="Baskerville"/>
              </a:rPr>
              <a:t>Media del 66% nell’</a:t>
            </a:r>
            <a:r>
              <a:rPr lang="it-IT" sz="2000" dirty="0" err="1" smtClean="0">
                <a:latin typeface="Baskerville"/>
              </a:rPr>
              <a:t>a.a.</a:t>
            </a:r>
            <a:r>
              <a:rPr lang="it-IT" sz="2000" dirty="0" smtClean="0">
                <a:latin typeface="Baskerville"/>
              </a:rPr>
              <a:t> 2016/2017</a:t>
            </a:r>
          </a:p>
          <a:p>
            <a:pPr marL="800100" lvl="1" indent="-540000" algn="just">
              <a:lnSpc>
                <a:spcPct val="150000"/>
              </a:lnSpc>
              <a:buClr>
                <a:schemeClr val="accent2"/>
              </a:buClr>
              <a:buFont typeface="Courier New" pitchFamily="49" charset="0"/>
              <a:buChar char="o"/>
              <a:defRPr/>
            </a:pPr>
            <a:r>
              <a:rPr lang="it-IT" sz="2000" dirty="0" smtClean="0">
                <a:latin typeface="Baskerville"/>
              </a:rPr>
              <a:t>Media del 90,07% nell’</a:t>
            </a:r>
            <a:r>
              <a:rPr lang="it-IT" sz="2000" dirty="0" err="1" smtClean="0">
                <a:latin typeface="Baskerville"/>
              </a:rPr>
              <a:t>a.a.</a:t>
            </a:r>
            <a:r>
              <a:rPr lang="it-IT" sz="2000" dirty="0" smtClean="0">
                <a:latin typeface="Baskerville"/>
              </a:rPr>
              <a:t> 2017/2018</a:t>
            </a:r>
            <a:endParaRPr lang="it-IT" sz="2000" dirty="0">
              <a:latin typeface="Baskerville"/>
            </a:endParaRPr>
          </a:p>
        </p:txBody>
      </p:sp>
      <p:sp>
        <p:nvSpPr>
          <p:cNvPr id="4102" name="Rettangolo 2"/>
          <p:cNvSpPr>
            <a:spLocks noChangeArrowheads="1"/>
          </p:cNvSpPr>
          <p:nvPr/>
        </p:nvSpPr>
        <p:spPr bwMode="auto">
          <a:xfrm>
            <a:off x="896938" y="331788"/>
            <a:ext cx="704691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400" dirty="0" smtClean="0">
                <a:latin typeface="Baskerville" charset="0"/>
              </a:rPr>
              <a:t>Questionari di valutazione </a:t>
            </a:r>
            <a:r>
              <a:rPr lang="it-IT" altLang="it-IT" dirty="0"/>
              <a:t/>
            </a:r>
            <a:br>
              <a:rPr lang="it-IT" altLang="it-IT" dirty="0"/>
            </a:br>
            <a:endParaRPr lang="it-IT" altLang="it-IT" dirty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397118" y="2547780"/>
          <a:ext cx="8276628" cy="2828841"/>
        </p:xfrm>
        <a:graphic>
          <a:graphicData uri="http://schemas.openxmlformats.org/drawingml/2006/table">
            <a:tbl>
              <a:tblPr/>
              <a:tblGrid>
                <a:gridCol w="177648"/>
                <a:gridCol w="1772159"/>
                <a:gridCol w="280062"/>
                <a:gridCol w="280062"/>
                <a:gridCol w="280062"/>
                <a:gridCol w="280062"/>
                <a:gridCol w="280062"/>
                <a:gridCol w="280062"/>
                <a:gridCol w="280062"/>
                <a:gridCol w="280062"/>
                <a:gridCol w="280062"/>
                <a:gridCol w="280062"/>
                <a:gridCol w="280062"/>
                <a:gridCol w="280062"/>
                <a:gridCol w="280062"/>
                <a:gridCol w="280062"/>
                <a:gridCol w="280062"/>
                <a:gridCol w="280062"/>
                <a:gridCol w="280062"/>
                <a:gridCol w="366701"/>
                <a:gridCol w="603391"/>
                <a:gridCol w="595675"/>
              </a:tblGrid>
              <a:tr h="471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Descrizione</a:t>
                      </a:r>
                      <a:endParaRPr lang="it-IT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D2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D3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D4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D5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D8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D9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D11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D12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D13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D14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D15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86EB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non </a:t>
                      </a: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compilate</a:t>
                      </a:r>
                      <a:endParaRPr lang="it-IT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err="1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copert</a:t>
                      </a:r>
                      <a:r>
                        <a:rPr lang="it-IT" sz="10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.</a:t>
                      </a:r>
                      <a:endParaRPr lang="it-IT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ECONOMIA, FINANZA E MERCATI (LM)</a:t>
                      </a:r>
                      <a:endParaRPr lang="it-IT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83,6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85,8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87,1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88,4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96,7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88,7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87,6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85,8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93,0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92,1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74,0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67,1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65,7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70,3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79,6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79,6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93,0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i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726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i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i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73,1%</a:t>
                      </a:r>
                      <a:endParaRPr lang="it-IT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472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ECONOMIA AZIENDALE (L2)</a:t>
                      </a:r>
                      <a:endParaRPr lang="it-IT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79,6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83,9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88,5</a:t>
                      </a:r>
                      <a:endParaRPr lang="it-IT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89,6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92,0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93,3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94,1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88,7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95,4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93,2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66,7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69,2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71,9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79,5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79,3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82,9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93,2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i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2957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i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i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98,3%</a:t>
                      </a:r>
                      <a:endParaRPr lang="it-IT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5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ECONOMIA E MANAGEMENT (LM)</a:t>
                      </a:r>
                      <a:endParaRPr lang="it-IT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83,9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83,6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82,8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85,4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87,7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85,0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87,5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83,9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90,3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90,0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73,8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64,7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60,7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64,5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75,6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76,7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86,8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i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1241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i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i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87,5%</a:t>
                      </a:r>
                      <a:endParaRPr lang="it-IT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5191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ECONOMIA E COMMERCIO (L2)</a:t>
                      </a:r>
                      <a:endParaRPr lang="it-IT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82,4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83,7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85,4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89,2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93,9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91,9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91,9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88,1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95,4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93,9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71,3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68,8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71,5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78,7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77,8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84,8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92,6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i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1012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i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i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94,1%</a:t>
                      </a:r>
                      <a:endParaRPr lang="it-IT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97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Totale</a:t>
                      </a:r>
                      <a:endParaRPr lang="it-IT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81,5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84,0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86,6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88,5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92,0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90,8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91,6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87,2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94,0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92,5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69,9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68,0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68,7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75,1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78,3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81,5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91,7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i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5936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i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0</a:t>
                      </a:r>
                      <a:endParaRPr lang="it-IT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i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90,7%</a:t>
                      </a:r>
                      <a:endParaRPr lang="it-IT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8" marR="6158" marT="6158" marB="6158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77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Immagine 4" descr="0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5772150"/>
            <a:ext cx="20510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ttore 1 8"/>
          <p:cNvCxnSpPr/>
          <p:nvPr/>
        </p:nvCxnSpPr>
        <p:spPr>
          <a:xfrm>
            <a:off x="558800" y="5567363"/>
            <a:ext cx="8048625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402338" y="237562"/>
          <a:ext cx="8130320" cy="3505454"/>
        </p:xfrm>
        <a:graphic>
          <a:graphicData uri="http://schemas.openxmlformats.org/drawingml/2006/table">
            <a:tbl>
              <a:tblPr/>
              <a:tblGrid>
                <a:gridCol w="715720"/>
                <a:gridCol w="715720"/>
                <a:gridCol w="715720"/>
                <a:gridCol w="715720"/>
                <a:gridCol w="715720"/>
                <a:gridCol w="715720"/>
                <a:gridCol w="715720"/>
                <a:gridCol w="502484"/>
                <a:gridCol w="928956"/>
                <a:gridCol w="715720"/>
                <a:gridCol w="97312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Quesito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a.a</a:t>
                      </a:r>
                      <a:r>
                        <a:rPr lang="it-IT" sz="1200" b="1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.201</a:t>
                      </a: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7/2018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 </a:t>
                      </a:r>
                      <a:r>
                        <a:rPr lang="it-IT" sz="1200" b="1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a.a.</a:t>
                      </a: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precedente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Risposte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SQM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</a:t>
                      </a:r>
                      <a:b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Dipartimento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Posizione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2957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20,39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79,61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7,49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2,187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7,41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7,56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7,54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7,29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D2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2957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16,10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83,90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7,70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2,122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7,63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7,78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7,71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7,50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D3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2957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11,46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88,54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8,04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2,049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7,96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8,11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7,94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7,76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D4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2957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10,45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89,55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8,34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2,000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8,26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8,28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8,11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D5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2424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8,04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91,96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1,910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8,45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8,60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D6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2424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6,68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93,32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8,63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1,860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8,55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8,70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8,45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D7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2424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5,90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94,10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8,68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1,817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8,61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8,75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8,49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D8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2424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11,30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88,70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8,08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1,981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8,00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8,16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7,98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8,01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D9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2424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4,62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95,38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8,49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1,763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8,37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D10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2957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6,76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93,24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1,864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8,16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2424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33,29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66,71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6,88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2,532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6,78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6,98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7,00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2424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30,78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69,22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6,89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2,389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6,80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6,99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6,80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2910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28,14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71,86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6,94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2,265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6,86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7,02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6,80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2917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20,47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79,53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7,31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2,126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7,23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7,38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7,11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D15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2897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20,71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79,29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7,32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2,118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7,24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7,39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7,23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2883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17,13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82,87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7,44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2,054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7,36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7,51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7,36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2957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6,80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93,20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8,48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1,878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8,55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8,39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8,06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395338" y="5287811"/>
          <a:ext cx="7320425" cy="530352"/>
        </p:xfrm>
        <a:graphic>
          <a:graphicData uri="http://schemas.openxmlformats.org/drawingml/2006/table">
            <a:tbl>
              <a:tblPr/>
              <a:tblGrid>
                <a:gridCol w="722851"/>
                <a:gridCol w="6597574"/>
              </a:tblGrid>
              <a:tr h="111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D11  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Le aule in cui si svolgono le lezioni sono adeguate (si vede, si sente, si trova posto)?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D12  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Le postazioni informatiche utilizzate per le lezioni sono adeguate?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D13  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I servizi informatici di ateneo (procedure per gli studenti, rete per gli studenti, etc.) sono adeguati?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412786" y="3754854"/>
          <a:ext cx="8370679" cy="1527556"/>
        </p:xfrm>
        <a:graphic>
          <a:graphicData uri="http://schemas.openxmlformats.org/drawingml/2006/table">
            <a:tbl>
              <a:tblPr/>
              <a:tblGrid>
                <a:gridCol w="691505"/>
                <a:gridCol w="7679174"/>
              </a:tblGrid>
              <a:tr h="207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D3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Il materiale didattico (indicato e disponibile) è adeguato per lo studio della materia?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13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D4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Le modalità di esame sono state definite in modo chiaro?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D5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Gli orari di svolgimento di lezioni, esercitazioni e altre eventuali attività didattiche sono rispettati?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13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D6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Il docente stimola/motiva l’interesse verso la disciplina?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D7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Il docente espone gli argomenti in modo chiaro?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D8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Le attività didattiche integrative (esercitazioni, tutorati, laboratori, </a:t>
                      </a:r>
                      <a:r>
                        <a:rPr lang="it-IT" sz="900" dirty="0" err="1">
                          <a:latin typeface="Verdana"/>
                          <a:ea typeface="Times New Roman"/>
                          <a:cs typeface="Times New Roman"/>
                        </a:rPr>
                        <a:t>etc</a:t>
                      </a: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...), ove esistenti, sono utili all’apprendimento della materia?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D9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L’insegnamento è stato svolto in maniera coerente con quanto dichiarato sul sito Web del corso di studio?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D10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Il docente è reperibile per chiarimenti e spiegazioni?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Rettangolo 11"/>
          <p:cNvSpPr/>
          <p:nvPr/>
        </p:nvSpPr>
        <p:spPr>
          <a:xfrm>
            <a:off x="698388" y="-38579"/>
            <a:ext cx="75869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Dipartimento ECONOMIA - Università degli studi Luigi </a:t>
            </a:r>
            <a:r>
              <a:rPr lang="it-IT" sz="1600" b="1" dirty="0" err="1" smtClean="0"/>
              <a:t>Vanvitelli</a:t>
            </a:r>
            <a:r>
              <a:rPr lang="it-IT" sz="1600" b="1" dirty="0" smtClean="0"/>
              <a:t> ECONOMIA AZIENDALE 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Immagine 4" descr="0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5772150"/>
            <a:ext cx="20510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ttore 1 8"/>
          <p:cNvCxnSpPr/>
          <p:nvPr/>
        </p:nvCxnSpPr>
        <p:spPr>
          <a:xfrm>
            <a:off x="558800" y="5567363"/>
            <a:ext cx="8048625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402338" y="237562"/>
          <a:ext cx="8130320" cy="3505454"/>
        </p:xfrm>
        <a:graphic>
          <a:graphicData uri="http://schemas.openxmlformats.org/drawingml/2006/table">
            <a:tbl>
              <a:tblPr/>
              <a:tblGrid>
                <a:gridCol w="715720"/>
                <a:gridCol w="715720"/>
                <a:gridCol w="715720"/>
                <a:gridCol w="715720"/>
                <a:gridCol w="715720"/>
                <a:gridCol w="715720"/>
                <a:gridCol w="715720"/>
                <a:gridCol w="502484"/>
                <a:gridCol w="928956"/>
                <a:gridCol w="715720"/>
                <a:gridCol w="97312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Quesito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a.a</a:t>
                      </a:r>
                      <a:r>
                        <a:rPr lang="it-IT" sz="1200" b="1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.201</a:t>
                      </a: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7/2018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 </a:t>
                      </a:r>
                      <a:r>
                        <a:rPr lang="it-IT" sz="1200" b="1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a.a.</a:t>
                      </a: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precedente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Risposte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SQM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</a:t>
                      </a:r>
                      <a:b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Dipartimento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Posizione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1012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17,59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82,41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7,56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2,097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7,43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7,69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7,54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7,29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D2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1012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16,30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83,70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7,66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2,138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7,53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7,79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7,71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7,53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D3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1012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14,62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85,38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7,94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2,099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7,81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8,07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7,94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7,77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D4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1012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10,77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89,23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8,34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1,989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8,22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8,47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8,28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8,18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D5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840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6,07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93,93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1,811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8,47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8,71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D6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840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8,10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91,90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8,57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1,951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8,70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8,45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8,33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D7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840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8,10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91,90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1,961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8,36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8,62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8,36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D8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840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11,90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88,10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8,00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1,986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7,87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8,14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7,98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8,00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D9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840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4,64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95,36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1,763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8,63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8,34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D10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1012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6,13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93,87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8,52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1,890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8,64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8,28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840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28,69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71,31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6,96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2,354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6,80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7,12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7,00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840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31,19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68,81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6,78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2,259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6,63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6,94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6,80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994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28,47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71,53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6,85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2,158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6,71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6,98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6,80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998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21,34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78,66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7,26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2,070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7,13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7,39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7,11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D15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987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22,19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77,81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7,16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2,044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7,03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7,28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7,23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990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15,15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84,85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7,54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2,015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7,42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7,67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7,36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1012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7,41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92,59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8,44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1,916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8,32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8,56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8,39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8,21</a:t>
                      </a:r>
                      <a:endParaRPr lang="it-I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780" marR="17780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395338" y="5287811"/>
          <a:ext cx="7320425" cy="530352"/>
        </p:xfrm>
        <a:graphic>
          <a:graphicData uri="http://schemas.openxmlformats.org/drawingml/2006/table">
            <a:tbl>
              <a:tblPr/>
              <a:tblGrid>
                <a:gridCol w="722851"/>
                <a:gridCol w="6597574"/>
              </a:tblGrid>
              <a:tr h="111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D11  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Le aule in cui si svolgono le lezioni sono adeguate (si vede, si sente, si trova posto)?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D12  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Le postazioni informatiche utilizzate per le lezioni sono adeguate?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D13  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I servizi informatici di ateneo (procedure per gli studenti, rete per gli studenti, etc.) sono adeguati?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412786" y="3754854"/>
          <a:ext cx="8370679" cy="1527556"/>
        </p:xfrm>
        <a:graphic>
          <a:graphicData uri="http://schemas.openxmlformats.org/drawingml/2006/table">
            <a:tbl>
              <a:tblPr/>
              <a:tblGrid>
                <a:gridCol w="691505"/>
                <a:gridCol w="7679174"/>
              </a:tblGrid>
              <a:tr h="207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D3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Il materiale didattico (indicato e disponibile) è adeguato per lo studio della materia?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13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D4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Le modalità di esame sono state definite in modo chiaro?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D5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Gli orari di svolgimento di lezioni, esercitazioni e altre eventuali attività didattiche sono rispettati?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13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D6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Il docente stimola/motiva l’interesse verso la disciplina?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D7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Il docente espone gli argomenti in modo chiaro?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D8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Le attività didattiche integrative (esercitazioni, tutorati, laboratori, </a:t>
                      </a:r>
                      <a:r>
                        <a:rPr lang="it-IT" sz="900" dirty="0" err="1">
                          <a:latin typeface="Verdana"/>
                          <a:ea typeface="Times New Roman"/>
                          <a:cs typeface="Times New Roman"/>
                        </a:rPr>
                        <a:t>etc</a:t>
                      </a: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...), ove esistenti, sono utili all’apprendimento della materia?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D9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L’insegnamento è stato svolto in maniera coerente con quanto dichiarato sul sito Web del corso di studio?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D10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Il docente è reperibile per chiarimenti e spiegazioni?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Rettangolo 11"/>
          <p:cNvSpPr/>
          <p:nvPr/>
        </p:nvSpPr>
        <p:spPr>
          <a:xfrm>
            <a:off x="698388" y="-38579"/>
            <a:ext cx="79090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Dipartimento ECONOMIA - Università degli studi Luigi </a:t>
            </a:r>
            <a:r>
              <a:rPr lang="it-IT" sz="1600" b="1" dirty="0" err="1" smtClean="0"/>
              <a:t>Vanvitelli</a:t>
            </a:r>
            <a:r>
              <a:rPr lang="it-IT" sz="1600" b="1" dirty="0" smtClean="0"/>
              <a:t> ECONOMIA E COMMERCIO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Immagine 4" descr="0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5772150"/>
            <a:ext cx="20510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ttore 1 8"/>
          <p:cNvCxnSpPr/>
          <p:nvPr/>
        </p:nvCxnSpPr>
        <p:spPr>
          <a:xfrm>
            <a:off x="558800" y="5567363"/>
            <a:ext cx="8048625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402338" y="237562"/>
          <a:ext cx="8130320" cy="3505454"/>
        </p:xfrm>
        <a:graphic>
          <a:graphicData uri="http://schemas.openxmlformats.org/drawingml/2006/table">
            <a:tbl>
              <a:tblPr/>
              <a:tblGrid>
                <a:gridCol w="715720"/>
                <a:gridCol w="715720"/>
                <a:gridCol w="715720"/>
                <a:gridCol w="715720"/>
                <a:gridCol w="715720"/>
                <a:gridCol w="715720"/>
                <a:gridCol w="715720"/>
                <a:gridCol w="502484"/>
                <a:gridCol w="928956"/>
                <a:gridCol w="715720"/>
                <a:gridCol w="97312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Quesito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a.a</a:t>
                      </a:r>
                      <a:r>
                        <a:rPr lang="it-IT" sz="1200" b="1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.201</a:t>
                      </a: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7/2018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 </a:t>
                      </a:r>
                      <a:r>
                        <a:rPr lang="it-IT" sz="1200" b="1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a.a.</a:t>
                      </a: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precedente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Risposte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SQM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</a:t>
                      </a:r>
                      <a:b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Dipartimento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Posizione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1241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16,12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83,88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7,55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2,012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7,44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7,66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7,54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6,94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D2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1241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16,44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83,56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7,64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2,146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7,52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7,76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7,71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6,87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D3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1241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17,24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82,76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7,68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2,224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7,56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7,80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7,94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7,42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D4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1241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14,59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85,41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8,02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2,268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7,89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8,14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8,28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8,16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D5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995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12,26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87,74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8,25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2,191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8,11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8,38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8,51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8,38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D6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995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14,97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85,03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8,07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2,245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7,93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8,21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8,45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7,96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D7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995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12,46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87,54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8,23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2,144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8,09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8,36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8,49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7,98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D8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995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16,08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83,92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7,75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2,199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7,62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7,89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7,98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7,75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D9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995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9,75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90,25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8,20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2,147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8,06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8,33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8,44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7,94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D10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1241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9,99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90,01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8,17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2,039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8,06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8,29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8,44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8,07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995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26,23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73,77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7,17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2,353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7,02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7,31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7,00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995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35,28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64,72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6,57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2,299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6,43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6,71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6,80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1224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39,30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60,70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6,44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2,186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6,32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6,56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6,80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1227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35,45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64,55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6,62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2,117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6,50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6,74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7,11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D15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1222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24,39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75,61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6,99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1,975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6,88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7,10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7,23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1220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23,28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76,72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7,03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1,944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6,92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7,14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7,36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1241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13,22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86,78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8,08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2,124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7,97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8,20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8,39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8,32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98388" y="-38579"/>
            <a:ext cx="81477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Dipartimento ECONOMIA - Università degli studi Luigi </a:t>
            </a:r>
            <a:r>
              <a:rPr lang="it-IT" sz="1600" b="1" dirty="0" err="1" smtClean="0"/>
              <a:t>Vanvitelli</a:t>
            </a:r>
            <a:r>
              <a:rPr lang="it-IT" sz="1600" b="1" dirty="0" smtClean="0"/>
              <a:t> ECONOMIA E MANAGEMENT</a:t>
            </a:r>
            <a:endParaRPr lang="it-IT" sz="1600" dirty="0"/>
          </a:p>
        </p:txBody>
      </p:sp>
      <p:graphicFrame>
        <p:nvGraphicFramePr>
          <p:cNvPr id="13" name="Tabella 12"/>
          <p:cNvGraphicFramePr>
            <a:graphicFrameLocks noGrp="1"/>
          </p:cNvGraphicFramePr>
          <p:nvPr/>
        </p:nvGraphicFramePr>
        <p:xfrm>
          <a:off x="402338" y="3870653"/>
          <a:ext cx="8130320" cy="588632"/>
        </p:xfrm>
        <a:graphic>
          <a:graphicData uri="http://schemas.openxmlformats.org/drawingml/2006/table">
            <a:tbl>
              <a:tblPr/>
              <a:tblGrid>
                <a:gridCol w="747976"/>
                <a:gridCol w="7382344"/>
              </a:tblGrid>
              <a:tr h="254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Le conoscenze preliminari possedute sono risultate sufficienti per la comprensione degli argomenti previsti nel programma d’esame?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254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D2  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Il carico di studio dell’insegnamento è proporzionato ai crediti assegnati?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402338" y="4556364"/>
          <a:ext cx="8130320" cy="254806"/>
        </p:xfrm>
        <a:graphic>
          <a:graphicData uri="http://schemas.openxmlformats.org/drawingml/2006/table">
            <a:tbl>
              <a:tblPr/>
              <a:tblGrid>
                <a:gridCol w="752419"/>
                <a:gridCol w="7377901"/>
              </a:tblGrid>
              <a:tr h="254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D14</a:t>
                      </a:r>
                      <a:r>
                        <a:rPr lang="it-IT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  </a:t>
                      </a:r>
                      <a:endParaRPr lang="it-I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I locali e le attrezzature per lo studio e le attività didattiche integrative (biblioteche, laboratori, ecc.) sono adeguati?</a:t>
                      </a:r>
                      <a:endParaRPr lang="it-IT" sz="600" dirty="0">
                        <a:latin typeface="Verdana" pitchFamily="34" charset="0"/>
                        <a:ea typeface="Verdana" pitchFamily="34" charset="0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402338" y="4811170"/>
          <a:ext cx="8130320" cy="254806"/>
        </p:xfrm>
        <a:graphic>
          <a:graphicData uri="http://schemas.openxmlformats.org/drawingml/2006/table">
            <a:tbl>
              <a:tblPr/>
              <a:tblGrid>
                <a:gridCol w="752419"/>
                <a:gridCol w="7377901"/>
              </a:tblGrid>
              <a:tr h="254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0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D15</a:t>
                      </a:r>
                      <a:endParaRPr lang="it-IT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000" dirty="0" smtClean="0">
                          <a:latin typeface="Verdana" pitchFamily="34" charset="0"/>
                          <a:ea typeface="Verdana" pitchFamily="34" charset="0"/>
                          <a:cs typeface="Times New Roman"/>
                        </a:rPr>
                        <a:t>Il</a:t>
                      </a:r>
                      <a:r>
                        <a:rPr lang="it-IT" sz="1000" baseline="0" dirty="0" smtClean="0">
                          <a:latin typeface="Verdana" pitchFamily="34" charset="0"/>
                          <a:ea typeface="Verdana" pitchFamily="34" charset="0"/>
                          <a:cs typeface="Times New Roman"/>
                        </a:rPr>
                        <a:t> servizio di supporto fornito  dagli uffici di segreteria è stato soddisfacente</a:t>
                      </a:r>
                      <a:endParaRPr lang="it-IT" sz="1000" dirty="0">
                        <a:latin typeface="Verdana" pitchFamily="34" charset="0"/>
                        <a:ea typeface="Verdana" pitchFamily="34" charset="0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Immagine 4" descr="0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5772150"/>
            <a:ext cx="20510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ttore 1 8"/>
          <p:cNvCxnSpPr/>
          <p:nvPr/>
        </p:nvCxnSpPr>
        <p:spPr>
          <a:xfrm>
            <a:off x="558800" y="5567363"/>
            <a:ext cx="8048625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402338" y="237562"/>
          <a:ext cx="8130320" cy="3505454"/>
        </p:xfrm>
        <a:graphic>
          <a:graphicData uri="http://schemas.openxmlformats.org/drawingml/2006/table">
            <a:tbl>
              <a:tblPr/>
              <a:tblGrid>
                <a:gridCol w="715720"/>
                <a:gridCol w="715720"/>
                <a:gridCol w="715720"/>
                <a:gridCol w="715720"/>
                <a:gridCol w="715720"/>
                <a:gridCol w="715720"/>
                <a:gridCol w="715720"/>
                <a:gridCol w="502484"/>
                <a:gridCol w="928956"/>
                <a:gridCol w="715720"/>
                <a:gridCol w="97312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Quesito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a.a</a:t>
                      </a:r>
                      <a:r>
                        <a:rPr lang="it-IT" sz="1200" b="1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.201</a:t>
                      </a: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7/2018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 </a:t>
                      </a:r>
                      <a:r>
                        <a:rPr lang="it-IT" sz="1200" b="1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a.a.</a:t>
                      </a: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precedente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Risposte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SQM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</a:t>
                      </a:r>
                      <a:b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Dipartimento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Posizione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726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16,39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83,61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7,69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2,087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7,54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7,84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7,54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7,65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D2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726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14,19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85,81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7,94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2,106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7,79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8,10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7,71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7,73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D3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726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12,95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87,05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8,01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2,152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7,86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8,17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7,94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7,63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D4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726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11,57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88,43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8,41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2,125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8,25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8,56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8,28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8,01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D5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611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3,27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96,73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8,77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1,629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8,64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8,90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8,51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8,49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D6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611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11,29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88,71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8,22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2,196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8,04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8,39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8,45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7,84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D7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611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12,44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87,56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8,18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2,239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8,00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8,36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8,49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4°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7,77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D8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611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14,24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85,76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7,93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2,219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7,76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8,11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7,98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7,54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latin typeface="Verdana"/>
                          <a:ea typeface="Times New Roman"/>
                          <a:cs typeface="Times New Roman"/>
                        </a:rPr>
                        <a:t>D9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611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7,04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92,96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8,53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1,895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8,38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8,68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8,44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8,04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D10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726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7,85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92,15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8,52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1,933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8,38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8,67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8,44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8,05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D11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611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26,02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73,98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7,24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2,389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7,05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7,43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7,00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D12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611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32,90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67,10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6,81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2,525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6,61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7,01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6,80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D13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721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34,26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65,74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6,81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2,347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6,63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6,98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6,80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D14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715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29,65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70,35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6,94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2,323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6,77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7,11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7,11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D15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717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20,36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79,64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7,41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2,184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7,25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7,57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7,23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latin typeface="Verdana"/>
                          <a:ea typeface="Times New Roman"/>
                          <a:cs typeface="Times New Roman"/>
                        </a:rPr>
                        <a:t>D16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716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20,39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79,61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7,34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2,158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7,18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7,50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7,36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3°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D17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726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7,02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92,98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8,49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1,879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8,35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8,62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8,39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>
                          <a:latin typeface="Verdana"/>
                          <a:ea typeface="Times New Roman"/>
                          <a:cs typeface="Times New Roman"/>
                        </a:rPr>
                        <a:t>1° su 4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800" dirty="0">
                          <a:latin typeface="Verdana"/>
                          <a:ea typeface="Times New Roman"/>
                          <a:cs typeface="Times New Roman"/>
                        </a:rPr>
                        <a:t>8,13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9525" marT="5080" marB="5080" anchor="ctr">
                    <a:lnL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F"/>
                    </a:solidFill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98388" y="-38579"/>
            <a:ext cx="81477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Dipartimento ECONOMIA - Università degli studi Luigi </a:t>
            </a:r>
            <a:r>
              <a:rPr lang="it-IT" sz="1600" b="1" dirty="0" err="1" smtClean="0"/>
              <a:t>Vanvitelli</a:t>
            </a:r>
            <a:r>
              <a:rPr lang="it-IT" sz="1600" b="1" dirty="0" smtClean="0"/>
              <a:t> EFM</a:t>
            </a:r>
            <a:endParaRPr lang="it-IT" sz="1600" dirty="0"/>
          </a:p>
        </p:txBody>
      </p:sp>
      <p:graphicFrame>
        <p:nvGraphicFramePr>
          <p:cNvPr id="13" name="Tabella 12"/>
          <p:cNvGraphicFramePr>
            <a:graphicFrameLocks noGrp="1"/>
          </p:cNvGraphicFramePr>
          <p:nvPr/>
        </p:nvGraphicFramePr>
        <p:xfrm>
          <a:off x="402338" y="3870653"/>
          <a:ext cx="8130320" cy="588632"/>
        </p:xfrm>
        <a:graphic>
          <a:graphicData uri="http://schemas.openxmlformats.org/drawingml/2006/table">
            <a:tbl>
              <a:tblPr/>
              <a:tblGrid>
                <a:gridCol w="747976"/>
                <a:gridCol w="7382344"/>
              </a:tblGrid>
              <a:tr h="254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  </a:t>
                      </a:r>
                      <a:endParaRPr lang="it-I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Le conoscenze preliminari possedute sono risultate sufficienti per la comprensione degli argomenti previsti nel programma d’esame?</a:t>
                      </a:r>
                      <a:endParaRPr lang="it-I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254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D2  </a:t>
                      </a:r>
                      <a:endParaRPr lang="it-I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Il carico di studio dell’insegnamento è proporzionato ai crediti assegnati?</a:t>
                      </a:r>
                      <a:endParaRPr lang="it-I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402338" y="4660864"/>
          <a:ext cx="8130320" cy="254806"/>
        </p:xfrm>
        <a:graphic>
          <a:graphicData uri="http://schemas.openxmlformats.org/drawingml/2006/table">
            <a:tbl>
              <a:tblPr/>
              <a:tblGrid>
                <a:gridCol w="752419"/>
                <a:gridCol w="7377901"/>
              </a:tblGrid>
              <a:tr h="254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D14</a:t>
                      </a:r>
                      <a:r>
                        <a:rPr lang="it-IT" sz="9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it-I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it-IT" sz="9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I locali e le attrezzature per lo studio e le attività didattiche integrative (biblioteche, laboratori, ecc.) sono adeguati?</a:t>
                      </a:r>
                      <a:endParaRPr lang="it-IT" sz="600" dirty="0">
                        <a:latin typeface="Verdana" pitchFamily="34" charset="0"/>
                        <a:ea typeface="Verdana" pitchFamily="34" charset="0"/>
                        <a:cs typeface="Times New Roman"/>
                      </a:endParaRPr>
                    </a:p>
                  </a:txBody>
                  <a:tcPr marL="9179" marR="9179" marT="9179" marB="91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Immagine 4" descr="0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5772150"/>
            <a:ext cx="20510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ttore 1 8"/>
          <p:cNvCxnSpPr/>
          <p:nvPr/>
        </p:nvCxnSpPr>
        <p:spPr>
          <a:xfrm>
            <a:off x="558800" y="5567363"/>
            <a:ext cx="8048625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558800" y="1154757"/>
            <a:ext cx="7837488" cy="333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it-IT" b="1" dirty="0" smtClean="0">
                <a:latin typeface="Baskerville"/>
              </a:rPr>
              <a:t> Al momento della verifica sempre esito positivo: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it-IT" b="1" dirty="0" smtClean="0">
                <a:latin typeface="Baskerville"/>
              </a:rPr>
              <a:t> </a:t>
            </a:r>
            <a:r>
              <a:rPr lang="it-IT" dirty="0" smtClean="0">
                <a:latin typeface="Baskerville"/>
              </a:rPr>
              <a:t>Funzionamento link SUA – </a:t>
            </a:r>
            <a:r>
              <a:rPr lang="it-IT" dirty="0" err="1" smtClean="0">
                <a:latin typeface="Baskerville"/>
              </a:rPr>
              <a:t>CdS</a:t>
            </a:r>
            <a:endParaRPr lang="it-IT" dirty="0" smtClean="0">
              <a:latin typeface="Baskerville"/>
            </a:endParaRP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it-IT" dirty="0" smtClean="0">
                <a:latin typeface="Baskerville"/>
              </a:rPr>
              <a:t> Presenza informazioni sulla didattica (</a:t>
            </a:r>
            <a:r>
              <a:rPr lang="it-IT" i="1" dirty="0" smtClean="0">
                <a:latin typeface="Baskerville"/>
              </a:rPr>
              <a:t>obbligatorie o consigliate</a:t>
            </a:r>
            <a:r>
              <a:rPr lang="it-IT" dirty="0" smtClean="0">
                <a:latin typeface="Baskerville"/>
              </a:rPr>
              <a:t>) sul sito del Dipartimento</a:t>
            </a:r>
          </a:p>
          <a:p>
            <a:pPr lvl="1">
              <a:lnSpc>
                <a:spcPct val="150000"/>
              </a:lnSpc>
              <a:defRPr/>
            </a:pPr>
            <a:endParaRPr lang="it-IT" dirty="0" smtClean="0">
              <a:latin typeface="Baskerville"/>
            </a:endParaRPr>
          </a:p>
          <a:p>
            <a:pPr lvl="1">
              <a:lnSpc>
                <a:spcPct val="150000"/>
              </a:lnSpc>
              <a:defRPr/>
            </a:pPr>
            <a:r>
              <a:rPr lang="it-IT" b="1" dirty="0" smtClean="0">
                <a:latin typeface="Baskerville"/>
              </a:rPr>
              <a:t>Criticità: </a:t>
            </a:r>
            <a:r>
              <a:rPr lang="it-IT" dirty="0" smtClean="0">
                <a:latin typeface="Baskerville"/>
              </a:rPr>
              <a:t>tempestività nella disponibilità dei verbali dei consigli</a:t>
            </a:r>
          </a:p>
          <a:p>
            <a:pPr>
              <a:lnSpc>
                <a:spcPct val="90000"/>
              </a:lnSpc>
              <a:defRPr/>
            </a:pPr>
            <a:endParaRPr lang="it-IT" b="1" dirty="0" smtClean="0">
              <a:latin typeface="Baskerville"/>
            </a:endParaRPr>
          </a:p>
          <a:p>
            <a:pPr>
              <a:lnSpc>
                <a:spcPct val="90000"/>
              </a:lnSpc>
              <a:defRPr/>
            </a:pPr>
            <a:endParaRPr lang="it-IT" dirty="0">
              <a:latin typeface="Baskerville"/>
            </a:endParaRPr>
          </a:p>
          <a:p>
            <a:pPr>
              <a:lnSpc>
                <a:spcPct val="90000"/>
              </a:lnSpc>
              <a:buFont typeface="Wingdings 3" charset="2"/>
              <a:buNone/>
              <a:defRPr/>
            </a:pPr>
            <a:endParaRPr lang="it-IT" dirty="0">
              <a:latin typeface="Baskerville"/>
            </a:endParaRPr>
          </a:p>
        </p:txBody>
      </p:sp>
      <p:sp>
        <p:nvSpPr>
          <p:cNvPr id="6" name="Rettangolo 3"/>
          <p:cNvSpPr>
            <a:spLocks noChangeArrowheads="1"/>
          </p:cNvSpPr>
          <p:nvPr/>
        </p:nvSpPr>
        <p:spPr bwMode="auto">
          <a:xfrm>
            <a:off x="452438" y="433488"/>
            <a:ext cx="51209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400" dirty="0" smtClean="0">
                <a:latin typeface="Baskerville" charset="0"/>
              </a:rPr>
              <a:t>Verifica delle informazioni disponibili</a:t>
            </a:r>
            <a:endParaRPr lang="it-IT" altLang="it-IT" sz="2400" dirty="0">
              <a:latin typeface="Baskervill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1995</Words>
  <Application>Microsoft Office PowerPoint</Application>
  <PresentationFormat>Presentazione su schermo (4:3)</PresentationFormat>
  <Paragraphs>1049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daniela caserta</dc:creator>
  <cp:lastModifiedBy>Danilo</cp:lastModifiedBy>
  <cp:revision>49</cp:revision>
  <dcterms:created xsi:type="dcterms:W3CDTF">2017-10-19T06:32:05Z</dcterms:created>
  <dcterms:modified xsi:type="dcterms:W3CDTF">2019-03-13T07:40:59Z</dcterms:modified>
</cp:coreProperties>
</file>